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8" r:id="rId10"/>
    <p:sldId id="265" r:id="rId11"/>
    <p:sldId id="270" r:id="rId12"/>
    <p:sldId id="269" r:id="rId13"/>
    <p:sldId id="271" r:id="rId14"/>
    <p:sldId id="273" r:id="rId15"/>
    <p:sldId id="274" r:id="rId16"/>
    <p:sldId id="275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1555092-E6EF-4B16-A446-F36019AFB1FB}">
          <p14:sldIdLst>
            <p14:sldId id="256"/>
            <p14:sldId id="258"/>
            <p14:sldId id="259"/>
            <p14:sldId id="260"/>
            <p14:sldId id="261"/>
            <p14:sldId id="262"/>
            <p14:sldId id="263"/>
            <p14:sldId id="264"/>
            <p14:sldId id="268"/>
            <p14:sldId id="265"/>
            <p14:sldId id="270"/>
            <p14:sldId id="269"/>
            <p14:sldId id="271"/>
            <p14:sldId id="273"/>
            <p14:sldId id="274"/>
            <p14:sldId id="275"/>
            <p14:sldId id="27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7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913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104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720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922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160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477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310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160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281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812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31273-B3F8-43A7-802D-8AD9BDC61379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2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31273-B3F8-43A7-802D-8AD9BDC61379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ABD63-4FEB-4136-BF01-34475A7D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40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2955" y="1122363"/>
            <a:ext cx="7260609" cy="2002974"/>
          </a:xfrm>
        </p:spPr>
        <p:txBody>
          <a:bodyPr>
            <a:normAutofit/>
          </a:bodyPr>
          <a:lstStyle/>
          <a:p>
            <a:r>
              <a:rPr lang="ka-GE" sz="2800" b="1" dirty="0" smtClean="0">
                <a:solidFill>
                  <a:schemeClr val="accent1">
                    <a:lumMod val="75000"/>
                  </a:schemeClr>
                </a:solidFill>
              </a:rPr>
              <a:t>2020 წლის </a:t>
            </a:r>
            <a:r>
              <a:rPr lang="ka-GE" sz="2800" b="1" smtClean="0">
                <a:solidFill>
                  <a:schemeClr val="accent1">
                    <a:lumMod val="75000"/>
                  </a:schemeClr>
                </a:solidFill>
              </a:rPr>
              <a:t>თებერვლიდან </a:t>
            </a:r>
            <a:r>
              <a:rPr lang="ka-GE" sz="2800" b="1" smtClean="0">
                <a:solidFill>
                  <a:schemeClr val="accent1">
                    <a:lumMod val="75000"/>
                  </a:schemeClr>
                </a:solidFill>
              </a:rPr>
              <a:t>- დღემდე </a:t>
            </a:r>
            <a:r>
              <a:rPr lang="ka-GE" sz="2800" b="1" dirty="0" smtClean="0">
                <a:solidFill>
                  <a:schemeClr val="accent1">
                    <a:lumMod val="75000"/>
                  </a:schemeClr>
                </a:solidFill>
              </a:rPr>
              <a:t>სააგენტოს მიერ განხორციელებული საქმიანობა, დაგეგმილი აქტივობები, საჭიროებები და გამოწვევები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2955" y="4435521"/>
            <a:ext cx="4776717" cy="1624083"/>
          </a:xfrm>
        </p:spPr>
        <p:txBody>
          <a:bodyPr>
            <a:noAutofit/>
          </a:bodyPr>
          <a:lstStyle/>
          <a:p>
            <a:r>
              <a:rPr lang="ka-GE" sz="1800" dirty="0" smtClean="0">
                <a:solidFill>
                  <a:srgbClr val="0070C0"/>
                </a:solidFill>
              </a:rPr>
              <a:t>სსიპ სახელმწიფო ზრუნვისა და ტრეფიკინგის მსხვერპლთა, დაზარალებულთა დახმარების სააგენტო </a:t>
            </a:r>
          </a:p>
          <a:p>
            <a:r>
              <a:rPr lang="ka-GE" sz="1800" dirty="0" smtClean="0">
                <a:solidFill>
                  <a:srgbClr val="0070C0"/>
                </a:solidFill>
              </a:rPr>
              <a:t>თებერვალი 2021</a:t>
            </a:r>
            <a:endParaRPr lang="en-US" sz="1800" dirty="0">
              <a:solidFill>
                <a:srgbClr val="0070C0"/>
              </a:solidFill>
            </a:endParaRPr>
          </a:p>
        </p:txBody>
      </p:sp>
      <p:pic>
        <p:nvPicPr>
          <p:cNvPr id="4" name="Picture 3" descr="cid:WC20200422110531.63A7B1@moh.gov.ge">
            <a:extLst>
              <a:ext uri="{FF2B5EF4-FFF2-40B4-BE49-F238E27FC236}">
                <a16:creationId xmlns:a16="http://schemas.microsoft.com/office/drawing/2014/main" id="{5B03C9F1-FEC4-4D74-A307-C8EEA541C340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5121"/>
          <a:stretch/>
        </p:blipFill>
        <p:spPr bwMode="auto">
          <a:xfrm>
            <a:off x="8147714" y="342817"/>
            <a:ext cx="3589362" cy="35620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1035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8010" y="365126"/>
            <a:ext cx="8976731" cy="1106836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ka-GE" sz="3200" dirty="0" smtClean="0">
                <a:solidFill>
                  <a:schemeClr val="accent5">
                    <a:lumMod val="75000"/>
                  </a:schemeClr>
                </a:solidFill>
              </a:rPr>
              <a:t>სააგენტოში ამ ეტაპზე მიმდინარე აქტივობები </a:t>
            </a:r>
            <a:endParaRPr lang="en-US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3" descr="cid:WC20200422110531.63A7B1@moh.gov.ge">
            <a:extLst>
              <a:ext uri="{FF2B5EF4-FFF2-40B4-BE49-F238E27FC236}">
                <a16:creationId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" y="173097"/>
            <a:ext cx="1323975" cy="119034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8200" y="1661532"/>
            <a:ext cx="10792522" cy="4515431"/>
          </a:xfrm>
          <a:solidFill>
            <a:schemeClr val="bg2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ka-GE" sz="2900" b="1" i="1" dirty="0" smtClean="0">
                <a:solidFill>
                  <a:srgbClr val="002E3E"/>
                </a:solidFill>
              </a:rPr>
              <a:t>მთავრობის თანხმობის </a:t>
            </a:r>
            <a:r>
              <a:rPr lang="ka-GE" sz="2900" b="1" i="1" smtClean="0">
                <a:solidFill>
                  <a:srgbClr val="002E3E"/>
                </a:solidFill>
              </a:rPr>
              <a:t>საფუძველზე </a:t>
            </a:r>
            <a:r>
              <a:rPr lang="ka-GE" sz="2900" b="1" i="1" smtClean="0">
                <a:solidFill>
                  <a:srgbClr val="002E3E"/>
                </a:solidFill>
              </a:rPr>
              <a:t>მიმდინარეობს </a:t>
            </a:r>
            <a:r>
              <a:rPr lang="ka-GE" sz="2900" b="1" i="1" dirty="0" smtClean="0">
                <a:solidFill>
                  <a:srgbClr val="002E3E"/>
                </a:solidFill>
              </a:rPr>
              <a:t>ძალადობის მსხვერპლ ბავშვთა ფსიქო-სოციალური დახმარების მომსახურების შექმნა  </a:t>
            </a:r>
            <a:r>
              <a:rPr lang="en-US" sz="2900" b="1" i="1" dirty="0" smtClean="0">
                <a:solidFill>
                  <a:srgbClr val="002E3E"/>
                </a:solidFill>
              </a:rPr>
              <a:t>(</a:t>
            </a:r>
            <a:r>
              <a:rPr lang="en-US" sz="2900" b="1" i="1" err="1" smtClean="0">
                <a:solidFill>
                  <a:srgbClr val="002E3E"/>
                </a:solidFill>
              </a:rPr>
              <a:t>Barnahus</a:t>
            </a:r>
            <a:r>
              <a:rPr lang="en-US" sz="2900" b="1" i="1" smtClean="0">
                <a:solidFill>
                  <a:srgbClr val="002E3E"/>
                </a:solidFill>
              </a:rPr>
              <a:t>)</a:t>
            </a:r>
            <a:endParaRPr lang="ka-GE" sz="2900" b="1" i="1" smtClean="0">
              <a:solidFill>
                <a:srgbClr val="002E3E"/>
              </a:solidFill>
            </a:endParaRPr>
          </a:p>
          <a:p>
            <a:pPr marL="0" indent="0" algn="just">
              <a:buNone/>
            </a:pPr>
            <a:endParaRPr lang="ka-GE" sz="2900" b="1" i="1" dirty="0" smtClean="0">
              <a:solidFill>
                <a:srgbClr val="002E3E"/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ka-GE" sz="3200" i="1" dirty="0" smtClean="0">
                <a:solidFill>
                  <a:schemeClr val="accent5">
                    <a:lumMod val="50000"/>
                  </a:schemeClr>
                </a:solidFill>
              </a:rPr>
              <a:t>მომსახურების მიზანია:</a:t>
            </a:r>
          </a:p>
          <a:p>
            <a:pPr marL="0" indent="0" algn="just">
              <a:buNone/>
            </a:pPr>
            <a:endParaRPr lang="ka-GE" sz="1800" i="1" dirty="0">
              <a:solidFill>
                <a:schemeClr val="accent5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i="1" dirty="0" smtClean="0">
                <a:solidFill>
                  <a:schemeClr val="accent1">
                    <a:lumMod val="75000"/>
                  </a:schemeClr>
                </a:solidFill>
              </a:rPr>
              <a:t>ძალადობის </a:t>
            </a:r>
            <a:r>
              <a:rPr lang="ka-GE" i="1" dirty="0">
                <a:solidFill>
                  <a:schemeClr val="accent1">
                    <a:lumMod val="75000"/>
                  </a:schemeClr>
                </a:solidFill>
              </a:rPr>
              <a:t>მსხვერპლ ბავშვს შესთავაზოს ფსიქოლოგიურ-სოციალური მოკლე და გრძელვადიანი რეაბილიტაცია. </a:t>
            </a:r>
            <a:endParaRPr lang="ka-GE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i="1" dirty="0" smtClean="0">
                <a:solidFill>
                  <a:schemeClr val="accent1">
                    <a:lumMod val="75000"/>
                  </a:schemeClr>
                </a:solidFill>
              </a:rPr>
              <a:t>მოახდინოს კოორდინირებული </a:t>
            </a:r>
            <a:r>
              <a:rPr lang="ka-GE" i="1" dirty="0">
                <a:solidFill>
                  <a:schemeClr val="accent1">
                    <a:lumMod val="75000"/>
                  </a:schemeClr>
                </a:solidFill>
              </a:rPr>
              <a:t>რეაგირება იმისთვის, რომ გამოძიების პროცესში მოხდეს </a:t>
            </a:r>
            <a:r>
              <a:rPr lang="ka-GE" i="1" dirty="0" smtClean="0">
                <a:solidFill>
                  <a:schemeClr val="accent1">
                    <a:lumMod val="75000"/>
                  </a:schemeClr>
                </a:solidFill>
              </a:rPr>
              <a:t>ბავშვის </a:t>
            </a:r>
            <a:r>
              <a:rPr lang="ka-GE" i="1" dirty="0">
                <a:solidFill>
                  <a:schemeClr val="accent1">
                    <a:lumMod val="75000"/>
                  </a:schemeClr>
                </a:solidFill>
              </a:rPr>
              <a:t>ხელახალი ვიქტიმიზაციის თავიდან აცილება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i="1" dirty="0" smtClean="0">
                <a:solidFill>
                  <a:schemeClr val="accent1">
                    <a:lumMod val="75000"/>
                  </a:schemeClr>
                </a:solidFill>
              </a:rPr>
              <a:t>შექმნას </a:t>
            </a:r>
            <a:r>
              <a:rPr lang="ka-GE" i="1" dirty="0">
                <a:solidFill>
                  <a:schemeClr val="accent1">
                    <a:lumMod val="75000"/>
                  </a:schemeClr>
                </a:solidFill>
              </a:rPr>
              <a:t>ბავშვზე მორგებული, მულტიდისციპლინური და მულტისექტორული მიდგომა, </a:t>
            </a:r>
            <a:endParaRPr lang="ka-GE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i="1" dirty="0" smtClean="0">
                <a:solidFill>
                  <a:schemeClr val="accent1">
                    <a:lumMod val="75000"/>
                  </a:schemeClr>
                </a:solidFill>
              </a:rPr>
              <a:t>უზრუნველყოს  </a:t>
            </a:r>
            <a:r>
              <a:rPr lang="ka-GE" i="1" dirty="0">
                <a:solidFill>
                  <a:schemeClr val="accent1">
                    <a:lumMod val="75000"/>
                  </a:schemeClr>
                </a:solidFill>
              </a:rPr>
              <a:t>„ერთი ფანჯრის პრინციპით</a:t>
            </a:r>
            <a:r>
              <a:rPr lang="ka-GE" i="1" dirty="0" smtClean="0">
                <a:solidFill>
                  <a:schemeClr val="accent1">
                    <a:lumMod val="75000"/>
                  </a:schemeClr>
                </a:solidFill>
              </a:rPr>
              <a:t>“ </a:t>
            </a:r>
            <a:r>
              <a:rPr lang="ka-GE" i="1" smtClean="0">
                <a:solidFill>
                  <a:schemeClr val="accent1">
                    <a:lumMod val="75000"/>
                  </a:schemeClr>
                </a:solidFill>
              </a:rPr>
              <a:t>მუშაობა</a:t>
            </a:r>
            <a:r>
              <a:rPr lang="ka-GE" i="1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marL="0" indent="0" algn="just">
              <a:buNone/>
            </a:pPr>
            <a:r>
              <a:rPr lang="ka-GE" i="1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ka-GE" sz="1800" b="1" i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ka-GE" sz="1800" b="1" i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ka-GE" sz="18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ka-GE" sz="18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ka-GE" sz="1800" i="1" dirty="0" smtClean="0"/>
              <a:t/>
            </a:r>
            <a:br>
              <a:rPr lang="ka-GE" sz="1800" i="1" dirty="0" smtClean="0"/>
            </a:br>
            <a:endParaRPr lang="ka-GE" sz="1800" i="1" dirty="0" smtClean="0"/>
          </a:p>
          <a:p>
            <a:pPr marL="0" indent="0" algn="just">
              <a:buNone/>
            </a:pPr>
            <a:endParaRPr lang="en-US" sz="2300" i="1" dirty="0" smtClean="0"/>
          </a:p>
          <a:p>
            <a:pPr marL="0" indent="0" algn="just">
              <a:buNone/>
            </a:pPr>
            <a:r>
              <a:rPr lang="ka-GE" sz="1800" i="1" dirty="0"/>
              <a:t/>
            </a:r>
            <a:br>
              <a:rPr lang="ka-GE" sz="1800" i="1" dirty="0"/>
            </a:br>
            <a:r>
              <a:rPr lang="ka-GE" sz="1800" i="1" dirty="0" smtClean="0"/>
              <a:t/>
            </a:r>
            <a:br>
              <a:rPr lang="ka-GE" sz="1800" i="1" dirty="0" smtClean="0"/>
            </a:br>
            <a:r>
              <a:rPr lang="ka-GE" sz="1800" i="1" dirty="0" smtClean="0"/>
              <a:t/>
            </a:r>
            <a:br>
              <a:rPr lang="ka-GE" sz="1800" i="1" dirty="0" smtClean="0"/>
            </a:br>
            <a:r>
              <a:rPr lang="ka-GE" sz="1800" i="1" dirty="0" smtClean="0"/>
              <a:t/>
            </a:r>
            <a:br>
              <a:rPr lang="ka-GE" sz="1800" i="1" dirty="0" smtClean="0"/>
            </a:br>
            <a:r>
              <a:rPr lang="ka-GE" sz="1800" i="1" dirty="0" smtClean="0"/>
              <a:t/>
            </a:r>
            <a:br>
              <a:rPr lang="ka-GE" sz="1800" i="1" dirty="0" smtClean="0"/>
            </a:br>
            <a:endParaRPr lang="ka-GE" sz="1800" i="1" dirty="0" smtClean="0"/>
          </a:p>
        </p:txBody>
      </p:sp>
      <p:sp>
        <p:nvSpPr>
          <p:cNvPr id="8" name="Oval 7"/>
          <p:cNvSpPr/>
          <p:nvPr/>
        </p:nvSpPr>
        <p:spPr>
          <a:xfrm>
            <a:off x="758283" y="4721728"/>
            <a:ext cx="3077736" cy="134929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a-GE" sz="1400" i="1" dirty="0"/>
              <a:t>მომსახურებების შექმნა დაგეგმილია თბილისსა და </a:t>
            </a:r>
            <a:r>
              <a:rPr lang="ka-GE" sz="1400" i="1"/>
              <a:t>ქუთაისში </a:t>
            </a:r>
            <a:endParaRPr lang="ka-GE" sz="1400" i="1" dirty="0"/>
          </a:p>
        </p:txBody>
      </p:sp>
      <p:sp>
        <p:nvSpPr>
          <p:cNvPr id="9" name="Rounded Rectangle 8"/>
          <p:cNvSpPr/>
          <p:nvPr/>
        </p:nvSpPr>
        <p:spPr>
          <a:xfrm>
            <a:off x="4797811" y="4988950"/>
            <a:ext cx="3217127" cy="10036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a-GE" sz="1600" i="1" dirty="0"/>
              <a:t>ამ ეტაპზე  მიმდინარეობს სატენდერო აქტივობები, თბილსის ცენტრის სარემონტო </a:t>
            </a:r>
            <a:r>
              <a:rPr lang="ka-GE" sz="1600" i="1"/>
              <a:t>სამუშაოებთან </a:t>
            </a:r>
            <a:r>
              <a:rPr lang="ka-GE" sz="1600" i="1" smtClean="0"/>
              <a:t>დაკავშირებით</a:t>
            </a:r>
            <a:r>
              <a:rPr lang="ka-GE" i="1" smtClean="0"/>
              <a:t> </a:t>
            </a:r>
            <a:endParaRPr lang="ka-GE" i="1" dirty="0"/>
          </a:p>
        </p:txBody>
      </p:sp>
      <p:sp>
        <p:nvSpPr>
          <p:cNvPr id="10" name="Rectangle 9"/>
          <p:cNvSpPr/>
          <p:nvPr/>
        </p:nvSpPr>
        <p:spPr>
          <a:xfrm>
            <a:off x="8976730" y="4754369"/>
            <a:ext cx="2497875" cy="131665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i="1" dirty="0" smtClean="0"/>
              <a:t>გამოწვევად რჩება, ქუთაისის ცენტრის </a:t>
            </a:r>
            <a:r>
              <a:rPr lang="ka-GE" sz="1600" i="1" smtClean="0"/>
              <a:t>ფართის </a:t>
            </a:r>
            <a:r>
              <a:rPr lang="ka-GE" sz="1600" i="1" smtClean="0"/>
              <a:t>საკითხი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125887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6498" y="365125"/>
            <a:ext cx="9547302" cy="1325563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ka-GE" sz="2800" dirty="0">
                <a:solidFill>
                  <a:schemeClr val="accent1">
                    <a:lumMod val="75000"/>
                  </a:schemeClr>
                </a:solidFill>
              </a:rPr>
              <a:t>სააგენტოში ამ ეტაპზე მიმდინარე აქტივობები 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ka-GE" sz="2000" b="1" dirty="0" smtClean="0">
                <a:solidFill>
                  <a:schemeClr val="accent1">
                    <a:lumMod val="75000"/>
                  </a:schemeClr>
                </a:solidFill>
              </a:rPr>
              <a:t>საქართველოს სოციალურ მუშაკთა ასოციაციამ სააგენტოსთან აქტიური თანამშრომლობით შექმნა შემდეგი სახის </a:t>
            </a:r>
            <a:r>
              <a:rPr lang="ka-GE" sz="2000" b="1" smtClean="0">
                <a:solidFill>
                  <a:schemeClr val="accent1">
                    <a:lumMod val="75000"/>
                  </a:schemeClr>
                </a:solidFill>
              </a:rPr>
              <a:t>დოკუმენტები</a:t>
            </a:r>
            <a:r>
              <a:rPr lang="ka-GE" sz="2000" b="1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ka-GE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ka-GE" sz="1800" b="1" i="1" dirty="0" smtClean="0">
                <a:solidFill>
                  <a:schemeClr val="accent3">
                    <a:lumMod val="75000"/>
                  </a:schemeClr>
                </a:solidFill>
              </a:rPr>
              <a:t>სოციალური მუშაკების ეთიკის კოდექსი;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ka-GE" sz="1800" b="1" i="1" dirty="0" smtClean="0">
                <a:solidFill>
                  <a:schemeClr val="accent3">
                    <a:lumMod val="75000"/>
                  </a:schemeClr>
                </a:solidFill>
              </a:rPr>
              <a:t>სოციალური მუშაობის პრაქტიკის სტანდარტები;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ka-GE" sz="1800" b="1" i="1" dirty="0" smtClean="0">
                <a:solidFill>
                  <a:schemeClr val="accent3">
                    <a:lumMod val="75000"/>
                  </a:schemeClr>
                </a:solidFill>
              </a:rPr>
              <a:t>სოციალური მუშაობის უსაფრთხოების წესები</a:t>
            </a:r>
            <a:r>
              <a:rPr lang="ka-GE" sz="1800" b="1" i="1" smtClean="0">
                <a:solidFill>
                  <a:schemeClr val="accent3">
                    <a:lumMod val="75000"/>
                  </a:schemeClr>
                </a:solidFill>
              </a:rPr>
              <a:t>; </a:t>
            </a:r>
            <a:endParaRPr lang="ka-GE" sz="1800" b="1" i="1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ka-GE" sz="1800" b="1" i="1" smtClean="0">
                <a:solidFill>
                  <a:schemeClr val="accent3">
                    <a:lumMod val="75000"/>
                  </a:schemeClr>
                </a:solidFill>
              </a:rPr>
              <a:t>ბავშვთა საკოორდინაციო მექანიზმის ამუშავება</a:t>
            </a:r>
            <a:endParaRPr lang="en-US" sz="18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r>
              <a:rPr lang="ka-GE" sz="2000" b="1" i="1" dirty="0" smtClean="0">
                <a:solidFill>
                  <a:schemeClr val="accent2">
                    <a:lumMod val="75000"/>
                  </a:schemeClr>
                </a:solidFill>
              </a:rPr>
              <a:t>საჭიროებები და გამოწვევები :</a:t>
            </a:r>
          </a:p>
          <a:p>
            <a:r>
              <a:rPr lang="ka-GE" sz="1800" b="1" i="1" dirty="0" smtClean="0">
                <a:solidFill>
                  <a:schemeClr val="tx2">
                    <a:lumMod val="75000"/>
                  </a:schemeClr>
                </a:solidFill>
              </a:rPr>
              <a:t>აღნიშნული დოკუმენტების დამტკიცებით სამინისტროსა და სააგენტოს აქვთ დაკისრებული გარკვეული პასუხისმგებლობები, რომელიც საჭიროებს  დამატებით რესურსს, გადამზადებას, კვალიფიკაციის ამაღლებას, სპეციალურ მომზადებას და სხვა; </a:t>
            </a:r>
            <a:endParaRPr lang="en-US" sz="18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" y="173097"/>
            <a:ext cx="1323975" cy="119034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342928" y="4337824"/>
            <a:ext cx="5187434" cy="18391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სააგენტოს აქტიური ძალისხმევით, აღნიშნული საკითხების მოგვარებასა და ნაკისრი ვალდებულებების შესრულების პროცესში, სააგენტოს მხარდამჭერი იქნება ორგანიზაცია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“WORLD VISION”; 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51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1756" y="365125"/>
            <a:ext cx="9012044" cy="132556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ka-GE" sz="2400" dirty="0">
                <a:solidFill>
                  <a:schemeClr val="accent5">
                    <a:lumMod val="75000"/>
                  </a:schemeClr>
                </a:solidFill>
              </a:rPr>
              <a:t>სააგენტოში ამ ეტაპზე მიმდინარე აქტივობები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marL="0" indent="0" algn="just">
              <a:buNone/>
            </a:pPr>
            <a:r>
              <a:rPr lang="ka-GE" sz="1800" i="1" dirty="0">
                <a:solidFill>
                  <a:schemeClr val="accent1">
                    <a:lumMod val="75000"/>
                  </a:schemeClr>
                </a:solidFill>
              </a:rPr>
              <a:t>2020 </a:t>
            </a:r>
            <a:r>
              <a:rPr lang="en-US" sz="1800" i="1" dirty="0" err="1">
                <a:solidFill>
                  <a:schemeClr val="accent1">
                    <a:lumMod val="75000"/>
                  </a:schemeClr>
                </a:solidFill>
              </a:rPr>
              <a:t>წლის</a:t>
            </a:r>
            <a:r>
              <a:rPr lang="en-US" sz="18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i="1" dirty="0" err="1">
                <a:solidFill>
                  <a:schemeClr val="accent1">
                    <a:lumMod val="75000"/>
                  </a:schemeClr>
                </a:solidFill>
              </a:rPr>
              <a:t>ივლისში</a:t>
            </a:r>
            <a:r>
              <a:rPr lang="en-US" sz="18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sz="1800" i="1" dirty="0">
                <a:solidFill>
                  <a:schemeClr val="accent1">
                    <a:lumMod val="75000"/>
                  </a:schemeClr>
                </a:solidFill>
              </a:rPr>
              <a:t>,,</a:t>
            </a:r>
            <a:r>
              <a:rPr lang="en-US" sz="1800" i="1" dirty="0" err="1">
                <a:solidFill>
                  <a:schemeClr val="accent1">
                    <a:lumMod val="75000"/>
                  </a:schemeClr>
                </a:solidFill>
              </a:rPr>
              <a:t>ჩეხეთის</a:t>
            </a:r>
            <a:r>
              <a:rPr lang="en-US" sz="18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i="1" dirty="0" err="1">
                <a:solidFill>
                  <a:schemeClr val="accent1">
                    <a:lumMod val="75000"/>
                  </a:schemeClr>
                </a:solidFill>
              </a:rPr>
              <a:t>რესპუბლიკის</a:t>
            </a:r>
            <a:r>
              <a:rPr lang="en-US" sz="18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i="1" dirty="0" err="1">
                <a:solidFill>
                  <a:schemeClr val="accent1">
                    <a:lumMod val="75000"/>
                  </a:schemeClr>
                </a:solidFill>
              </a:rPr>
              <a:t>კარიტასმა</a:t>
            </a:r>
            <a:r>
              <a:rPr lang="ka-GE" sz="1800" i="1" dirty="0">
                <a:solidFill>
                  <a:schemeClr val="accent1">
                    <a:lumMod val="75000"/>
                  </a:schemeClr>
                </a:solidFill>
              </a:rPr>
              <a:t>’’ </a:t>
            </a:r>
            <a:r>
              <a:rPr lang="en-US" sz="1800" i="1" dirty="0" err="1">
                <a:solidFill>
                  <a:schemeClr val="accent1">
                    <a:lumMod val="75000"/>
                  </a:schemeClr>
                </a:solidFill>
              </a:rPr>
              <a:t>დაიწყო</a:t>
            </a:r>
            <a:r>
              <a:rPr lang="en-US" sz="18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i="1" dirty="0" err="1">
                <a:solidFill>
                  <a:schemeClr val="accent1">
                    <a:lumMod val="75000"/>
                  </a:schemeClr>
                </a:solidFill>
              </a:rPr>
              <a:t>ახალი</a:t>
            </a:r>
            <a:r>
              <a:rPr lang="en-US" sz="18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i="1" dirty="0" err="1">
                <a:solidFill>
                  <a:schemeClr val="accent1">
                    <a:lumMod val="75000"/>
                  </a:schemeClr>
                </a:solidFill>
              </a:rPr>
              <a:t>პროექტი</a:t>
            </a:r>
            <a:r>
              <a:rPr lang="en-US" sz="18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i="1" err="1">
                <a:solidFill>
                  <a:schemeClr val="accent1">
                    <a:lumMod val="75000"/>
                  </a:schemeClr>
                </a:solidFill>
              </a:rPr>
              <a:t>ჯანდაცვის</a:t>
            </a:r>
            <a:r>
              <a:rPr lang="en-US" sz="1800" i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i="1" smtClean="0">
                <a:solidFill>
                  <a:schemeClr val="accent1">
                    <a:lumMod val="75000"/>
                  </a:schemeClr>
                </a:solidFill>
              </a:rPr>
              <a:t>სამინისტროს</a:t>
            </a:r>
            <a:r>
              <a:rPr lang="ka-GE" sz="1800" i="1" smtClean="0">
                <a:solidFill>
                  <a:schemeClr val="accent1">
                    <a:lumMod val="75000"/>
                  </a:schemeClr>
                </a:solidFill>
              </a:rPr>
              <a:t>თ</a:t>
            </a:r>
            <a:r>
              <a:rPr lang="en-US" sz="1800" i="1" smtClean="0">
                <a:solidFill>
                  <a:schemeClr val="accent1">
                    <a:lumMod val="75000"/>
                  </a:schemeClr>
                </a:solidFill>
              </a:rPr>
              <a:t>ან </a:t>
            </a:r>
            <a:r>
              <a:rPr lang="en-US" sz="1800" i="1" dirty="0" err="1">
                <a:solidFill>
                  <a:schemeClr val="accent1">
                    <a:lumMod val="75000"/>
                  </a:schemeClr>
                </a:solidFill>
              </a:rPr>
              <a:t>და</a:t>
            </a:r>
            <a:r>
              <a:rPr lang="en-US" sz="18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i="1" dirty="0" err="1">
                <a:solidFill>
                  <a:schemeClr val="accent1">
                    <a:lumMod val="75000"/>
                  </a:schemeClr>
                </a:solidFill>
              </a:rPr>
              <a:t>ზრუნვის</a:t>
            </a:r>
            <a:r>
              <a:rPr lang="en-US" sz="18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i="1" dirty="0" err="1">
                <a:solidFill>
                  <a:schemeClr val="accent1">
                    <a:lumMod val="75000"/>
                  </a:schemeClr>
                </a:solidFill>
              </a:rPr>
              <a:t>სააგენტოსთან</a:t>
            </a:r>
            <a:r>
              <a:rPr lang="en-US" sz="18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i="1" dirty="0" err="1">
                <a:solidFill>
                  <a:schemeClr val="accent1">
                    <a:lumMod val="75000"/>
                  </a:schemeClr>
                </a:solidFill>
              </a:rPr>
              <a:t>თანამშრომლობით</a:t>
            </a:r>
            <a:r>
              <a:rPr lang="en-US" sz="1800" i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1800" i="1" dirty="0" err="1">
                <a:solidFill>
                  <a:schemeClr val="accent1">
                    <a:lumMod val="75000"/>
                  </a:schemeClr>
                </a:solidFill>
              </a:rPr>
              <a:t>რომელიც</a:t>
            </a:r>
            <a:r>
              <a:rPr lang="en-US" sz="18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i="1" dirty="0" err="1">
                <a:solidFill>
                  <a:schemeClr val="accent1">
                    <a:lumMod val="75000"/>
                  </a:schemeClr>
                </a:solidFill>
              </a:rPr>
              <a:t>შშმ</a:t>
            </a:r>
            <a:r>
              <a:rPr lang="en-US" sz="18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i="1" dirty="0" err="1">
                <a:solidFill>
                  <a:schemeClr val="accent1">
                    <a:lumMod val="75000"/>
                  </a:schemeClr>
                </a:solidFill>
              </a:rPr>
              <a:t>პირთა</a:t>
            </a:r>
            <a:r>
              <a:rPr lang="ka-GE" sz="1800" i="1" dirty="0">
                <a:solidFill>
                  <a:schemeClr val="accent1">
                    <a:lumMod val="75000"/>
                  </a:schemeClr>
                </a:solidFill>
              </a:rPr>
              <a:t>, კერძოდ დუშეთისა და მარტყოფის </a:t>
            </a:r>
            <a:r>
              <a:rPr lang="en-US" sz="1800" i="1" dirty="0" err="1">
                <a:solidFill>
                  <a:schemeClr val="accent1">
                    <a:lumMod val="75000"/>
                  </a:schemeClr>
                </a:solidFill>
              </a:rPr>
              <a:t>პანსიონატების</a:t>
            </a:r>
            <a:r>
              <a:rPr lang="en-US" sz="18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i="1" err="1">
                <a:solidFill>
                  <a:schemeClr val="accent1">
                    <a:lumMod val="75000"/>
                  </a:schemeClr>
                </a:solidFill>
              </a:rPr>
              <a:t>დეინსტიტუციონალიზაციას</a:t>
            </a:r>
            <a:r>
              <a:rPr lang="en-US" sz="1800" i="1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i="1" smtClean="0">
                <a:solidFill>
                  <a:schemeClr val="accent1">
                    <a:lumMod val="75000"/>
                  </a:schemeClr>
                </a:solidFill>
              </a:rPr>
              <a:t>ეხება</a:t>
            </a:r>
            <a:endParaRPr lang="en-US" sz="1800" i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cid:WC20200422110531.63A7B1@moh.gov.ge">
            <a:extLst>
              <a:ext uri="{FF2B5EF4-FFF2-40B4-BE49-F238E27FC236}">
                <a16:creationId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" y="173097"/>
            <a:ext cx="1323975" cy="119034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val 4"/>
          <p:cNvSpPr/>
          <p:nvPr/>
        </p:nvSpPr>
        <p:spPr>
          <a:xfrm>
            <a:off x="497710" y="2976433"/>
            <a:ext cx="3437681" cy="175074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მოხდა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</a:rPr>
              <a:t>დუშეთისა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</a:rPr>
              <a:t>და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</a:rPr>
              <a:t>მარტყოფის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პანსიონატების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</a:rPr>
              <a:t>ბენეფიციართა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</a:rPr>
              <a:t>საჭიროებების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</a:rPr>
              <a:t>განსაზღვრის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</a:rPr>
              <a:t>მიზნით</a:t>
            </a:r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</a:rPr>
              <a:t>შეიქმნა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</a:rPr>
              <a:t>მათი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</a:rPr>
              <a:t>შეფასების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</a:rPr>
              <a:t>კითხვარი</a:t>
            </a:r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; 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803494" y="2857554"/>
            <a:ext cx="3962294" cy="1988499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err="1">
                <a:solidFill>
                  <a:schemeClr val="tx2">
                    <a:lumMod val="75000"/>
                  </a:schemeClr>
                </a:solidFill>
              </a:rPr>
              <a:t>შეირჩა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tx2">
                    <a:lumMod val="75000"/>
                  </a:schemeClr>
                </a:solidFill>
              </a:rPr>
              <a:t>მულტიდისციპლინური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tx2">
                    <a:lumMod val="75000"/>
                  </a:schemeClr>
                </a:solidFill>
              </a:rPr>
              <a:t>გუნდის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tx2">
                    <a:lumMod val="75000"/>
                  </a:schemeClr>
                </a:solidFill>
              </a:rPr>
              <a:t>წევრები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</a:rPr>
              <a:t> (</a:t>
            </a:r>
            <a:r>
              <a:rPr lang="en-US" sz="1400" b="1" dirty="0" err="1">
                <a:solidFill>
                  <a:schemeClr val="tx2">
                    <a:lumMod val="75000"/>
                  </a:schemeClr>
                </a:solidFill>
              </a:rPr>
              <a:t>ფსიქოლოგის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sz="1400" b="1" dirty="0" err="1">
                <a:solidFill>
                  <a:schemeClr val="tx2">
                    <a:lumMod val="75000"/>
                  </a:schemeClr>
                </a:solidFill>
              </a:rPr>
              <a:t>ექიმის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sz="1400" b="1" dirty="0" err="1">
                <a:solidFill>
                  <a:schemeClr val="tx2">
                    <a:lumMod val="75000"/>
                  </a:schemeClr>
                </a:solidFill>
              </a:rPr>
              <a:t>სოციალური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tx2">
                    <a:lumMod val="75000"/>
                  </a:schemeClr>
                </a:solidFill>
              </a:rPr>
              <a:t>მუშაკის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sz="1400" b="1" dirty="0" err="1">
                <a:solidFill>
                  <a:schemeClr val="tx2">
                    <a:lumMod val="75000"/>
                  </a:schemeClr>
                </a:solidFill>
              </a:rPr>
              <a:t>ოკუპაციური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tx2">
                    <a:lumMod val="75000"/>
                  </a:schemeClr>
                </a:solidFill>
              </a:rPr>
              <a:t>თერაპევტის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tx2">
                    <a:lumMod val="75000"/>
                  </a:schemeClr>
                </a:solidFill>
              </a:rPr>
              <a:t>და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tx2">
                    <a:lumMod val="75000"/>
                  </a:schemeClr>
                </a:solidFill>
              </a:rPr>
              <a:t>ფსიქიატრის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b="1" dirty="0" err="1">
                <a:solidFill>
                  <a:schemeClr val="tx2">
                    <a:lumMod val="75000"/>
                  </a:schemeClr>
                </a:solidFill>
              </a:rPr>
              <a:t>შემადგენლობით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</a:rPr>
              <a:t>), </a:t>
            </a:r>
            <a:r>
              <a:rPr lang="en-US" sz="1400" b="1" dirty="0" err="1">
                <a:solidFill>
                  <a:schemeClr val="tx2">
                    <a:lumMod val="75000"/>
                  </a:schemeClr>
                </a:solidFill>
              </a:rPr>
              <a:t>რომელმაც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2">
                    <a:lumMod val="75000"/>
                  </a:schemeClr>
                </a:solidFill>
              </a:rPr>
              <a:t>განახორციელა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b="1" dirty="0" err="1" smtClean="0">
                <a:solidFill>
                  <a:schemeClr val="tx2">
                    <a:lumMod val="75000"/>
                  </a:schemeClr>
                </a:solidFill>
              </a:rPr>
              <a:t>შეფასება</a:t>
            </a:r>
            <a:r>
              <a:rPr lang="en-US" sz="1400" dirty="0" smtClean="0">
                <a:solidFill>
                  <a:schemeClr val="tx2">
                    <a:lumMod val="75000"/>
                  </a:schemeClr>
                </a:solidFill>
              </a:rPr>
              <a:t>; </a:t>
            </a:r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41756" y="4990464"/>
            <a:ext cx="2364988" cy="17750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 smtClean="0"/>
              <a:t>შეიქმნა დეინსტიტუციონალიზაცის სტრატეგიისა და სამოქმედო გეგმის დოკუმენტები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8631973" y="4863073"/>
            <a:ext cx="2862320" cy="185140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i="1" dirty="0">
                <a:solidFill>
                  <a:schemeClr val="tx2">
                    <a:lumMod val="75000"/>
                  </a:schemeClr>
                </a:solidFill>
              </a:rPr>
              <a:t>პროექტის ფარგლებში, ქალაქ </a:t>
            </a:r>
            <a:r>
              <a:rPr lang="en-US" sz="1400" b="1" i="1" dirty="0" err="1">
                <a:solidFill>
                  <a:schemeClr val="tx2">
                    <a:lumMod val="75000"/>
                  </a:schemeClr>
                </a:solidFill>
              </a:rPr>
              <a:t>დუშეთში</a:t>
            </a:r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b="1" i="1" dirty="0" err="1">
                <a:solidFill>
                  <a:schemeClr val="tx2">
                    <a:lumMod val="75000"/>
                  </a:schemeClr>
                </a:solidFill>
              </a:rPr>
              <a:t>შეძენილია</a:t>
            </a:r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a-GE" sz="1400" b="1" i="1" dirty="0">
                <a:solidFill>
                  <a:schemeClr val="tx2">
                    <a:lumMod val="75000"/>
                  </a:schemeClr>
                </a:solidFill>
              </a:rPr>
              <a:t>ორი </a:t>
            </a:r>
            <a:r>
              <a:rPr lang="en-US" sz="1400" b="1" i="1" dirty="0" err="1">
                <a:solidFill>
                  <a:schemeClr val="tx2">
                    <a:lumMod val="75000"/>
                  </a:schemeClr>
                </a:solidFill>
              </a:rPr>
              <a:t>საკუთარი</a:t>
            </a:r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b="1" i="1" dirty="0" err="1">
                <a:solidFill>
                  <a:schemeClr val="tx2">
                    <a:lumMod val="75000"/>
                  </a:schemeClr>
                </a:solidFill>
              </a:rPr>
              <a:t>სახლი</a:t>
            </a:r>
            <a:r>
              <a:rPr lang="ka-GE" sz="1400" b="1" i="1" dirty="0">
                <a:solidFill>
                  <a:schemeClr val="tx2">
                    <a:lumMod val="75000"/>
                  </a:schemeClr>
                </a:solidFill>
              </a:rPr>
              <a:t>, რომლის </a:t>
            </a:r>
            <a:r>
              <a:rPr lang="en-US" sz="1400" b="1" i="1" dirty="0" err="1">
                <a:solidFill>
                  <a:schemeClr val="tx2">
                    <a:lumMod val="75000"/>
                  </a:schemeClr>
                </a:solidFill>
              </a:rPr>
              <a:t>სარეაბილიტაციო</a:t>
            </a:r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b="1" i="1" dirty="0" err="1">
                <a:solidFill>
                  <a:schemeClr val="tx2">
                    <a:lumMod val="75000"/>
                  </a:schemeClr>
                </a:solidFill>
              </a:rPr>
              <a:t>სამუშაოები</a:t>
            </a:r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a-GE" sz="1400" b="1" i="1" dirty="0">
                <a:solidFill>
                  <a:schemeClr val="tx2">
                    <a:lumMod val="75000"/>
                  </a:schemeClr>
                </a:solidFill>
              </a:rPr>
              <a:t>ჩატარდება 2021 წელს</a:t>
            </a:r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ka-GE" sz="1400" b="1" i="1" dirty="0">
                <a:solidFill>
                  <a:schemeClr val="tx2">
                    <a:lumMod val="75000"/>
                  </a:schemeClr>
                </a:solidFill>
              </a:rPr>
              <a:t>აგრეთვე, </a:t>
            </a:r>
            <a:r>
              <a:rPr lang="en-US" sz="1400" b="1" i="1" dirty="0" err="1">
                <a:solidFill>
                  <a:schemeClr val="tx2">
                    <a:lumMod val="75000"/>
                  </a:schemeClr>
                </a:solidFill>
              </a:rPr>
              <a:t>ახალი</a:t>
            </a:r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b="1" i="1" dirty="0" err="1">
                <a:solidFill>
                  <a:schemeClr val="tx2">
                    <a:lumMod val="75000"/>
                  </a:schemeClr>
                </a:solidFill>
              </a:rPr>
              <a:t>სერვის</a:t>
            </a:r>
            <a:r>
              <a:rPr lang="ka-GE" sz="1400" b="1" i="1" dirty="0">
                <a:solidFill>
                  <a:schemeClr val="tx2">
                    <a:lumMod val="75000"/>
                  </a:schemeClr>
                </a:solidFill>
              </a:rPr>
              <a:t>ისთვის  </a:t>
            </a:r>
            <a:r>
              <a:rPr lang="en-US" sz="1400" b="1" i="1" dirty="0" err="1">
                <a:solidFill>
                  <a:schemeClr val="tx2">
                    <a:lumMod val="75000"/>
                  </a:schemeClr>
                </a:solidFill>
              </a:rPr>
              <a:t>შე</a:t>
            </a:r>
            <a:r>
              <a:rPr lang="ka-GE" sz="1400" b="1" i="1" dirty="0">
                <a:solidFill>
                  <a:schemeClr val="tx2">
                    <a:lumMod val="75000"/>
                  </a:schemeClr>
                </a:solidFill>
              </a:rPr>
              <a:t>სყიდულია </a:t>
            </a:r>
            <a:r>
              <a:rPr lang="en-US" sz="1400" b="1" i="1" dirty="0" err="1">
                <a:solidFill>
                  <a:schemeClr val="tx2">
                    <a:lumMod val="75000"/>
                  </a:schemeClr>
                </a:solidFill>
              </a:rPr>
              <a:t>საყოფაცხოვრებო</a:t>
            </a:r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1400" b="1" i="1" dirty="0" err="1">
                <a:solidFill>
                  <a:schemeClr val="tx2">
                    <a:lumMod val="75000"/>
                  </a:schemeClr>
                </a:solidFill>
              </a:rPr>
              <a:t>ტექნიკ</a:t>
            </a:r>
            <a:r>
              <a:rPr lang="ka-GE" sz="1400" b="1" i="1" dirty="0">
                <a:solidFill>
                  <a:schemeClr val="tx2">
                    <a:lumMod val="75000"/>
                  </a:schemeClr>
                </a:solidFill>
              </a:rPr>
              <a:t>ის </a:t>
            </a:r>
            <a:r>
              <a:rPr lang="en-US" sz="1400" b="1" i="1" dirty="0" err="1">
                <a:solidFill>
                  <a:schemeClr val="tx2">
                    <a:lumMod val="75000"/>
                  </a:schemeClr>
                </a:solidFill>
              </a:rPr>
              <a:t>ნაწილი</a:t>
            </a:r>
            <a:r>
              <a:rPr lang="ka-GE" dirty="0"/>
              <a:t>. 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9456234" y="2857554"/>
            <a:ext cx="1897567" cy="1468003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</a:rPr>
              <a:t>გრძელდება ინტენსიური თანამშრომლობა სააგენტოსა და ორგანიზაციას შორის</a:t>
            </a:r>
            <a:endParaRPr lang="en-US" sz="16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22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5209" y="365125"/>
            <a:ext cx="6880303" cy="13255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ka-GE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ბავშვთა დახმარების ცხელ ხაზი 111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6688" y="1825625"/>
            <a:ext cx="5181600" cy="4351338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ka-GE" sz="1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განხორციელდა </a:t>
            </a:r>
            <a:r>
              <a:rPr lang="en-GB" sz="1700" i="1" dirty="0">
                <a:latin typeface="Calibri" panose="020F0502020204030204" pitchFamily="34" charset="0"/>
                <a:cs typeface="Calibri" panose="020F0502020204030204" pitchFamily="34" charset="0"/>
              </a:rPr>
              <a:t>UNICEF - </a:t>
            </a:r>
            <a:r>
              <a:rPr lang="ka-GE" sz="1700" i="1" dirty="0">
                <a:latin typeface="Calibri" panose="020F0502020204030204" pitchFamily="34" charset="0"/>
                <a:cs typeface="Calibri" panose="020F0502020204030204" pitchFamily="34" charset="0"/>
              </a:rPr>
              <a:t>ის ფინანსური მხარდაჭერით;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ka-GE" sz="1700" b="1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მიზანი </a:t>
            </a:r>
            <a:r>
              <a:rPr lang="ka-GE" sz="17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ka-GE" sz="1700" i="1" dirty="0">
                <a:latin typeface="Calibri" panose="020F0502020204030204" pitchFamily="34" charset="0"/>
                <a:cs typeface="Calibri" panose="020F0502020204030204" pitchFamily="34" charset="0"/>
              </a:rPr>
              <a:t>დავეხმაროთ ბავშვებს მიიღონ სახელმწიფო მომსახურები სწრაფი და მარტივი </a:t>
            </a:r>
            <a:r>
              <a:rPr lang="ka-GE" sz="1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გზით;</a:t>
            </a:r>
            <a:endParaRPr lang="ka-GE" sz="17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a-GE" sz="1700" b="1" i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ფუნქციონირებს</a:t>
            </a:r>
            <a:r>
              <a:rPr lang="ka-GE" sz="1700" i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sz="1700" i="1" smtClean="0">
                <a:latin typeface="Calibri" panose="020F0502020204030204" pitchFamily="34" charset="0"/>
                <a:cs typeface="Calibri" panose="020F0502020204030204" pitchFamily="34" charset="0"/>
              </a:rPr>
              <a:t>კვირაში 5 დღე </a:t>
            </a:r>
            <a:r>
              <a:rPr lang="ka-GE" sz="1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სამუშაო საათების </a:t>
            </a:r>
            <a:r>
              <a:rPr lang="ka-GE" sz="1700" i="1" dirty="0">
                <a:latin typeface="Calibri" panose="020F0502020204030204" pitchFamily="34" charset="0"/>
                <a:cs typeface="Calibri" panose="020F0502020204030204" pitchFamily="34" charset="0"/>
              </a:rPr>
              <a:t>განმავლობაში;</a:t>
            </a:r>
          </a:p>
          <a:p>
            <a:pPr lvl="1">
              <a:lnSpc>
                <a:spcPct val="150000"/>
              </a:lnSpc>
            </a:pPr>
            <a:endParaRPr lang="ka-GE" sz="17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ka-GE" sz="1700" b="1" i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დაარსებიდან - დღემდე ბავშვთა ცხელი ხაზის მომსახურება მიიღო </a:t>
            </a:r>
            <a:r>
              <a:rPr lang="ka-GE" sz="1700" b="1" i="1" u="sng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1720-მა </a:t>
            </a:r>
            <a:r>
              <a:rPr lang="ka-GE" sz="1700" b="1" i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ბენეფიციარმა; </a:t>
            </a:r>
          </a:p>
          <a:p>
            <a:endParaRPr lang="en-US" i="1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ka-GE" sz="1600" i="1" dirty="0" smtClean="0">
                <a:solidFill>
                  <a:schemeClr val="accent5">
                    <a:lumMod val="50000"/>
                  </a:schemeClr>
                </a:solidFill>
              </a:rPr>
              <a:t>პროექტთან დაკავშირებული საჭიროებები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sz="1600" i="1" smtClean="0"/>
              <a:t>მოხდა ცხელი ხაზის შეფასება და გაიცა რეკომენდაციები </a:t>
            </a:r>
            <a:endParaRPr lang="ka-GE" sz="1600" i="1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sz="1600" i="1" dirty="0" smtClean="0"/>
              <a:t>აუცილებელია  ცხელი ხაზის  </a:t>
            </a:r>
            <a:r>
              <a:rPr lang="en-US" sz="1600" i="1" dirty="0" smtClean="0"/>
              <a:t>PR</a:t>
            </a:r>
            <a:r>
              <a:rPr lang="ka-GE" sz="1600" i="1" dirty="0" smtClean="0"/>
              <a:t>, განსაკუთრებით, </a:t>
            </a:r>
            <a:r>
              <a:rPr lang="en-US" sz="1600" i="1" dirty="0" smtClean="0"/>
              <a:t> </a:t>
            </a:r>
            <a:r>
              <a:rPr lang="ka-GE" sz="1600" i="1" dirty="0" smtClean="0"/>
              <a:t>მნიშვნელოვანია, არასრულწლონვნები ფლობდნენ ინფორმაციას </a:t>
            </a:r>
            <a:r>
              <a:rPr lang="ka-GE" sz="1600" i="1" smtClean="0"/>
              <a:t>111-ის </a:t>
            </a:r>
            <a:r>
              <a:rPr lang="ka-GE" sz="1600" i="1" smtClean="0"/>
              <a:t>შესახებ </a:t>
            </a:r>
            <a:endParaRPr lang="ka-GE" sz="1600" i="1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ka-GE" sz="1600" i="1" dirty="0" smtClean="0"/>
              <a:t>ბავშვთა ცხელი ხაზის კიდევ ერთი ფუნქციის - ადიქციური ქცევის მართვისა და ფსიქოლოგიური დახმარების გაწევა ახალგაზრდებისათვის -  გადაეცეს და </a:t>
            </a:r>
            <a:r>
              <a:rPr lang="ka-GE" sz="1600" i="1" smtClean="0"/>
              <a:t>დაექვემდებაროს </a:t>
            </a:r>
            <a:r>
              <a:rPr lang="ka-GE" sz="1600" i="1" smtClean="0"/>
              <a:t>სამინისტროს</a:t>
            </a:r>
            <a:endParaRPr lang="ka-GE" sz="1800" b="1" i="1" dirty="0" smtClean="0"/>
          </a:p>
          <a:p>
            <a:pPr>
              <a:buFont typeface="Wingdings" panose="05000000000000000000" pitchFamily="2" charset="2"/>
              <a:buChar char="Ø"/>
            </a:pPr>
            <a:endParaRPr lang="ka-GE" sz="1800" b="1" i="1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sz="2000" b="1" i="1" dirty="0"/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" y="173097"/>
            <a:ext cx="1323975" cy="11903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879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776" y="365125"/>
            <a:ext cx="9748024" cy="1184895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ka-GE" sz="2800" b="1" dirty="0">
                <a:solidFill>
                  <a:schemeClr val="accent5">
                    <a:lumMod val="75000"/>
                  </a:schemeClr>
                </a:solidFill>
              </a:rPr>
              <a:t>სააგენტოში ამ ეტაპზე მიმდინარე აქტივობები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376" y="1863524"/>
            <a:ext cx="5306121" cy="4313439"/>
          </a:xfr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r>
              <a:rPr lang="ka-GE" sz="1600" i="1" dirty="0">
                <a:solidFill>
                  <a:schemeClr val="tx2">
                    <a:lumMod val="75000"/>
                  </a:schemeClr>
                </a:solidFill>
              </a:rPr>
              <a:t>2020 წლის განმავლობაში სოციალური რეაბილიტაციისა და ბავშვზე ზრუნვის საელმწიფო პროგრამის ფარგლებში მოქმედებდა 1</a:t>
            </a:r>
            <a:r>
              <a:rPr lang="en-US" sz="1600" i="1" dirty="0">
                <a:solidFill>
                  <a:schemeClr val="tx2">
                    <a:lumMod val="75000"/>
                  </a:schemeClr>
                </a:solidFill>
              </a:rPr>
              <a:t>5</a:t>
            </a:r>
            <a:r>
              <a:rPr lang="ka-GE" sz="1600" i="1" dirty="0">
                <a:solidFill>
                  <a:schemeClr val="tx2">
                    <a:lumMod val="75000"/>
                  </a:schemeClr>
                </a:solidFill>
              </a:rPr>
              <a:t> ქვეპროგრამა, რომლებმაც საერთო ჯამში მომსახურება გაუწია </a:t>
            </a:r>
            <a:r>
              <a:rPr lang="ka-GE" sz="1600" i="1" dirty="0" smtClean="0">
                <a:solidFill>
                  <a:schemeClr val="tx2">
                    <a:lumMod val="75000"/>
                  </a:schemeClr>
                </a:solidFill>
              </a:rPr>
              <a:t>12 000 - მდე </a:t>
            </a:r>
            <a:r>
              <a:rPr lang="ka-GE" sz="1600" i="1" dirty="0">
                <a:solidFill>
                  <a:schemeClr val="tx2">
                    <a:lumMod val="75000"/>
                  </a:schemeClr>
                </a:solidFill>
              </a:rPr>
              <a:t>ბენეფიციარს.</a:t>
            </a:r>
            <a:endParaRPr lang="en-US" sz="1600" i="1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a-GE" sz="16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ka-GE" sz="1600" i="1" dirty="0" smtClean="0">
                <a:solidFill>
                  <a:schemeClr val="tx2">
                    <a:lumMod val="75000"/>
                  </a:schemeClr>
                </a:solidFill>
              </a:rPr>
              <a:t>სოციალური რეაბილიტაციისა და ბავშვზე ზრუნვის სახელმწიფო პროგრამის ფარგლებში მოქმედი ქვეპროგრამების მოქნილი სისტემური უზრუნველყოფის მიზნით, იხვეწება არსებული ელექტრონული პროგრამები/ბაზები;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sz="1600" i="1" dirty="0" smtClean="0">
                <a:solidFill>
                  <a:schemeClr val="tx2">
                    <a:lumMod val="75000"/>
                  </a:schemeClr>
                </a:solidFill>
              </a:rPr>
              <a:t>2020 წელს შეიქმნა მინდობითი აღზრდისა და რეინტეგრაციის ქვეპროგრამების ელექტრონული პორტალები;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a-GE" sz="1600" i="1" dirty="0" smtClean="0">
                <a:solidFill>
                  <a:schemeClr val="tx2">
                    <a:lumMod val="75000"/>
                  </a:schemeClr>
                </a:solidFill>
              </a:rPr>
              <a:t>მიმდინარეობს მუშაობა შვილად აყვანის კომპონენტის ელექტრონული პორტალის </a:t>
            </a:r>
            <a:r>
              <a:rPr lang="ka-GE" sz="1600" i="1" smtClean="0">
                <a:solidFill>
                  <a:schemeClr val="tx2">
                    <a:lumMod val="75000"/>
                  </a:schemeClr>
                </a:solidFill>
              </a:rPr>
              <a:t>ფარგლებში </a:t>
            </a:r>
            <a:r>
              <a:rPr lang="ka-GE" sz="1600" i="1" smtClean="0">
                <a:solidFill>
                  <a:schemeClr val="tx2">
                    <a:lumMod val="75000"/>
                  </a:schemeClr>
                </a:solidFill>
              </a:rPr>
              <a:t>გადატანაზე;</a:t>
            </a:r>
            <a:endParaRPr lang="en-US" sz="1600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2140" y="1967696"/>
            <a:ext cx="4997604" cy="4209267"/>
          </a:xfr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sz="2000" b="1" i="1" u="sng" dirty="0" smtClean="0">
                <a:solidFill>
                  <a:schemeClr val="accent1">
                    <a:lumMod val="50000"/>
                  </a:schemeClr>
                </a:solidFill>
              </a:rPr>
              <a:t>არსებული გამოწვევები/საჭიროებები:</a:t>
            </a:r>
          </a:p>
          <a:p>
            <a:r>
              <a:rPr lang="ka-GE" sz="2000" i="1" dirty="0" smtClean="0">
                <a:solidFill>
                  <a:schemeClr val="tx2">
                    <a:lumMod val="75000"/>
                  </a:schemeClr>
                </a:solidFill>
              </a:rPr>
              <a:t>მონიტორინგის </a:t>
            </a:r>
            <a:r>
              <a:rPr lang="ka-GE" sz="2000" i="1">
                <a:solidFill>
                  <a:schemeClr val="tx2">
                    <a:lumMod val="75000"/>
                  </a:schemeClr>
                </a:solidFill>
              </a:rPr>
              <a:t>სამსახურის </a:t>
            </a:r>
            <a:r>
              <a:rPr lang="ka-GE" sz="2000" i="1" smtClean="0">
                <a:solidFill>
                  <a:schemeClr val="tx2">
                    <a:lumMod val="75000"/>
                  </a:schemeClr>
                </a:solidFill>
              </a:rPr>
              <a:t>გაძლიერება</a:t>
            </a:r>
            <a:endParaRPr lang="ka-GE" sz="20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000" i="1" dirty="0" smtClean="0">
                <a:solidFill>
                  <a:schemeClr val="tx2">
                    <a:lumMod val="75000"/>
                  </a:schemeClr>
                </a:solidFill>
              </a:rPr>
              <a:t>IT </a:t>
            </a:r>
            <a:r>
              <a:rPr lang="ka-GE" sz="2000" i="1">
                <a:solidFill>
                  <a:schemeClr val="tx2">
                    <a:lumMod val="75000"/>
                  </a:schemeClr>
                </a:solidFill>
              </a:rPr>
              <a:t>სამსახურის </a:t>
            </a:r>
            <a:r>
              <a:rPr lang="ka-GE" sz="2000" i="1" smtClean="0">
                <a:solidFill>
                  <a:schemeClr val="tx2">
                    <a:lumMod val="75000"/>
                  </a:schemeClr>
                </a:solidFill>
              </a:rPr>
              <a:t>აუცილებლობა და პორტალების და ბაზების სისტემატიზაცია</a:t>
            </a:r>
          </a:p>
          <a:p>
            <a:r>
              <a:rPr lang="ka-GE" sz="2000" i="1" smtClean="0">
                <a:solidFill>
                  <a:schemeClr val="tx2">
                    <a:lumMod val="75000"/>
                  </a:schemeClr>
                </a:solidFill>
              </a:rPr>
              <a:t>ხანდაზმულთა პანსიონატის გარდაქმნა</a:t>
            </a:r>
          </a:p>
          <a:p>
            <a:r>
              <a:rPr lang="ka-GE" sz="2000" i="1" smtClean="0">
                <a:solidFill>
                  <a:schemeClr val="tx2">
                    <a:lumMod val="75000"/>
                  </a:schemeClr>
                </a:solidFill>
              </a:rPr>
              <a:t>გლდანის მცირე საოჯახო ტიპის სახლების მშენებლობა</a:t>
            </a:r>
            <a:endParaRPr lang="ka-GE" sz="20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" y="173097"/>
            <a:ext cx="1323975" cy="11903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853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1234" y="365125"/>
            <a:ext cx="8992565" cy="1325563"/>
          </a:xfrm>
        </p:spPr>
        <p:txBody>
          <a:bodyPr>
            <a:normAutofit/>
          </a:bodyPr>
          <a:lstStyle/>
          <a:p>
            <a:r>
              <a:rPr lang="ka-GE" sz="2800">
                <a:solidFill>
                  <a:schemeClr val="accent5">
                    <a:lumMod val="75000"/>
                  </a:schemeClr>
                </a:solidFill>
              </a:rPr>
              <a:t>სააგენტოში ამ ეტაპზე </a:t>
            </a:r>
            <a:r>
              <a:rPr lang="ka-GE" sz="2800">
                <a:solidFill>
                  <a:schemeClr val="accent5">
                    <a:lumMod val="75000"/>
                  </a:schemeClr>
                </a:solidFill>
              </a:rPr>
              <a:t>მიმდინარე </a:t>
            </a:r>
            <a:r>
              <a:rPr lang="ka-GE" sz="2800" smtClean="0">
                <a:solidFill>
                  <a:schemeClr val="accent5">
                    <a:lumMod val="75000"/>
                  </a:schemeClr>
                </a:solidFill>
              </a:rPr>
              <a:t>აქტივობები დაგეგმილი პროექტები </a:t>
            </a:r>
            <a:endParaRPr lang="en-US" sz="280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240" y="430446"/>
            <a:ext cx="1322947" cy="119492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041722" y="2361235"/>
            <a:ext cx="9583837" cy="40511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a-GE" smtClean="0"/>
          </a:p>
          <a:p>
            <a:endParaRPr lang="ka-GE"/>
          </a:p>
          <a:p>
            <a:endParaRPr lang="ka-GE" smtClean="0"/>
          </a:p>
          <a:p>
            <a:endParaRPr lang="ka-GE"/>
          </a:p>
          <a:p>
            <a:endParaRPr lang="ka-GE" smtClean="0"/>
          </a:p>
          <a:p>
            <a:endParaRPr lang="ka-GE"/>
          </a:p>
          <a:p>
            <a:endParaRPr lang="ka-GE" smtClean="0"/>
          </a:p>
          <a:p>
            <a:endParaRPr lang="ka-GE"/>
          </a:p>
          <a:p>
            <a:endParaRPr lang="ka-GE" smtClean="0"/>
          </a:p>
          <a:p>
            <a:endParaRPr lang="ka-GE"/>
          </a:p>
          <a:p>
            <a:r>
              <a:rPr lang="ka-GE" smtClean="0"/>
              <a:t>გაეროს ქალთა ორგანიზაციასთან თანამშრომლობა (259 918 </a:t>
            </a:r>
            <a:r>
              <a:rPr lang="en-US" smtClean="0"/>
              <a:t>USD)</a:t>
            </a:r>
            <a:endParaRPr lang="ka-GE" smtClean="0"/>
          </a:p>
          <a:p>
            <a:endParaRPr lang="ka-GE" sz="160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smtClean="0"/>
              <a:t>LGBTQE </a:t>
            </a:r>
            <a:r>
              <a:rPr lang="ka-GE" sz="1600" smtClean="0"/>
              <a:t>პირებისათვის სერვისებზე ხელმისაწვდომობის ბარიერების კვლევა და სტრატეგიის შემუშავება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a-GE" sz="1600" smtClean="0"/>
              <a:t>ოჯახში ძალადობის მსხვერპლა სოციო-ეკონომიკური გაძლიერების პროგრამების დახვეწა/პილოტირება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a-GE" sz="1600" smtClean="0"/>
              <a:t>ძალადობის მსხვერპლთათვის ფსიქოლოგიური მომსახურების დახვეწა/გაუმჯობესება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a-GE" sz="1600" smtClean="0"/>
              <a:t>თავშესაფრების, კრიზისული ცენტრების და ცხელი ხაზის მომსახურებების დახვეწა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a-GE" sz="1600" smtClean="0"/>
              <a:t>თავშესაფრების ხელმისაწვდომობის გაზრდა თბილისში თავშესაფრის დამატებით</a:t>
            </a:r>
          </a:p>
          <a:p>
            <a:pPr>
              <a:lnSpc>
                <a:spcPct val="150000"/>
              </a:lnSpc>
            </a:pPr>
            <a:endParaRPr lang="ka-GE" smtClean="0"/>
          </a:p>
          <a:p>
            <a:pPr>
              <a:lnSpc>
                <a:spcPct val="150000"/>
              </a:lnSpc>
            </a:pPr>
            <a:endParaRPr lang="ka-GE"/>
          </a:p>
          <a:p>
            <a:endParaRPr lang="ka-GE" smtClean="0"/>
          </a:p>
          <a:p>
            <a:endParaRPr lang="ka-GE"/>
          </a:p>
          <a:p>
            <a:endParaRPr lang="ka-GE" smtClean="0"/>
          </a:p>
          <a:p>
            <a:endParaRPr lang="ka-GE"/>
          </a:p>
          <a:p>
            <a:endParaRPr lang="ka-GE" smtClean="0"/>
          </a:p>
          <a:p>
            <a:r>
              <a:rPr lang="ka-GE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4277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3834" y="365125"/>
            <a:ext cx="8899966" cy="1325563"/>
          </a:xfrm>
        </p:spPr>
        <p:txBody>
          <a:bodyPr>
            <a:normAutofit/>
          </a:bodyPr>
          <a:lstStyle/>
          <a:p>
            <a:pPr algn="ctr"/>
            <a:r>
              <a:rPr lang="ka-GE" sz="2800">
                <a:solidFill>
                  <a:schemeClr val="accent5">
                    <a:lumMod val="75000"/>
                  </a:schemeClr>
                </a:solidFill>
              </a:rPr>
              <a:t>სააგენტოში </a:t>
            </a:r>
            <a:r>
              <a:rPr lang="ka-GE" sz="2800">
                <a:solidFill>
                  <a:schemeClr val="accent5">
                    <a:lumMod val="75000"/>
                  </a:schemeClr>
                </a:solidFill>
              </a:rPr>
              <a:t>დაგეგმილი</a:t>
            </a:r>
            <a:r>
              <a:rPr lang="ka-GE" sz="2800">
                <a:solidFill>
                  <a:schemeClr val="accent5">
                    <a:lumMod val="75000"/>
                  </a:schemeClr>
                </a:solidFill>
              </a:rPr>
              <a:t> პროექტები</a:t>
            </a:r>
            <a:endParaRPr lang="en-US" sz="280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smtClean="0">
                <a:solidFill>
                  <a:schemeClr val="accent1"/>
                </a:solidFill>
              </a:rPr>
              <a:t>USAID </a:t>
            </a:r>
            <a:r>
              <a:rPr lang="ka-GE" sz="1800" b="1" smtClean="0">
                <a:solidFill>
                  <a:schemeClr val="accent1"/>
                </a:solidFill>
              </a:rPr>
              <a:t>ის მხარდაჭერით (1200 000 </a:t>
            </a:r>
            <a:r>
              <a:rPr lang="en-US" sz="1800" b="1" smtClean="0">
                <a:solidFill>
                  <a:schemeClr val="accent1"/>
                </a:solidFill>
              </a:rPr>
              <a:t>USD)</a:t>
            </a:r>
            <a:endParaRPr lang="ka-GE" sz="1800" b="1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ka-GE" sz="1800" b="1" smtClean="0">
              <a:solidFill>
                <a:schemeClr val="accent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a-GE" sz="1800" b="1" i="1" smtClean="0">
                <a:solidFill>
                  <a:schemeClr val="accent1"/>
                </a:solidFill>
              </a:rPr>
              <a:t>სააგენტოს</a:t>
            </a:r>
            <a:r>
              <a:rPr lang="ka-GE" sz="1700" b="1" i="1" smtClean="0">
                <a:solidFill>
                  <a:schemeClr val="accent1"/>
                </a:solidFill>
              </a:rPr>
              <a:t> ინსტიტუციური გაძლიერება გაფართოებული მანდატის პირობებში </a:t>
            </a:r>
          </a:p>
          <a:p>
            <a:pPr>
              <a:buFont typeface="Wingdings" panose="05000000000000000000" pitchFamily="2" charset="2"/>
              <a:buChar char="§"/>
            </a:pPr>
            <a:endParaRPr lang="ka-GE" sz="1600" smtClean="0">
              <a:solidFill>
                <a:schemeClr val="accent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a-GE" sz="1600" smtClean="0">
                <a:solidFill>
                  <a:schemeClr val="accent1"/>
                </a:solidFill>
              </a:rPr>
              <a:t>ბავშვის უფლებათა კოდექსის განხორციელების ხელშეწყობა და ძალადობის მსხვერპლ ბავშვთა სერვისების გაძლიერება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a-GE" sz="1600" smtClean="0">
                <a:solidFill>
                  <a:schemeClr val="accent1"/>
                </a:solidFill>
              </a:rPr>
              <a:t>სოციალური მუშაობის შესახებ საქართველოს კანონის იმპლემენტაციის ხელშეწყობა</a:t>
            </a:r>
            <a:endParaRPr lang="en-US" sz="1600" smtClean="0">
              <a:solidFill>
                <a:schemeClr val="accent1"/>
              </a:solidFill>
            </a:endParaRPr>
          </a:p>
          <a:p>
            <a:endParaRPr lang="ka-GE" b="1" smtClean="0"/>
          </a:p>
          <a:p>
            <a:pPr>
              <a:buFont typeface="Wingdings" panose="05000000000000000000" pitchFamily="2" charset="2"/>
              <a:buChar char="Ø"/>
            </a:pPr>
            <a:r>
              <a:rPr lang="ka-GE" sz="1700" b="1" i="1">
                <a:solidFill>
                  <a:schemeClr val="accent1"/>
                </a:solidFill>
              </a:rPr>
              <a:t>გენდერული </a:t>
            </a:r>
            <a:r>
              <a:rPr lang="ka-GE" sz="1700" b="1" i="1">
                <a:solidFill>
                  <a:schemeClr val="accent1"/>
                </a:solidFill>
              </a:rPr>
              <a:t>ნიშნით </a:t>
            </a:r>
            <a:r>
              <a:rPr lang="ka-GE" sz="1700" b="1" i="1" smtClean="0">
                <a:solidFill>
                  <a:schemeClr val="accent1"/>
                </a:solidFill>
              </a:rPr>
              <a:t>ძალადობის </a:t>
            </a:r>
            <a:r>
              <a:rPr lang="ka-GE" sz="1700" b="1" i="1">
                <a:solidFill>
                  <a:schemeClr val="accent1"/>
                </a:solidFill>
              </a:rPr>
              <a:t>პრევენცია ცნობიერების ამაღლების კამპანიების მეშვეობით</a:t>
            </a:r>
            <a:endParaRPr lang="ka-GE" sz="1700" b="1" i="1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mtClean="0"/>
          </a:p>
          <a:p>
            <a:endParaRPr lang="en-US"/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475" y="365125"/>
            <a:ext cx="1323975" cy="11903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195919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6858" y="319213"/>
            <a:ext cx="7974052" cy="1325563"/>
          </a:xfrm>
        </p:spPr>
        <p:txBody>
          <a:bodyPr>
            <a:normAutofit/>
          </a:bodyPr>
          <a:lstStyle/>
          <a:p>
            <a:r>
              <a:rPr lang="ka-GE" sz="2800" dirty="0">
                <a:solidFill>
                  <a:schemeClr val="accent5">
                    <a:lumMod val="75000"/>
                  </a:schemeClr>
                </a:solidFill>
              </a:rPr>
              <a:t>სააგენტოში ამ ეტაპზე მიმდინარე აქტივობები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ka-GE" sz="2400" b="1" u="sng" dirty="0" smtClean="0"/>
              <a:t>სააგენტო ხარისხი გაუმჯობესების მიზნით </a:t>
            </a:r>
            <a:r>
              <a:rPr lang="ka-GE" sz="2400" b="1" u="sng" dirty="0"/>
              <a:t>მუშაობს მრავალი მიმართულებით </a:t>
            </a:r>
            <a:r>
              <a:rPr lang="ka-GE" sz="2400" b="1" u="sng" dirty="0" smtClean="0"/>
              <a:t>:</a:t>
            </a:r>
            <a:endParaRPr lang="en-US" sz="2400" b="1" u="sng" dirty="0"/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" y="173097"/>
            <a:ext cx="1323975" cy="119034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Oval 5"/>
          <p:cNvSpPr/>
          <p:nvPr/>
        </p:nvSpPr>
        <p:spPr>
          <a:xfrm>
            <a:off x="176212" y="3384395"/>
            <a:ext cx="2877015" cy="162807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>
                <a:solidFill>
                  <a:schemeClr val="accent5">
                    <a:lumMod val="50000"/>
                  </a:schemeClr>
                </a:solidFill>
              </a:rPr>
              <a:t>ხორციელდება აქტიური თანამშრომლობა შინაგან საქმეთა სამინისტროსთან, საპროცესო წარმომადგენლობისა და სხვადსხვა საკითხების შესახებ</a:t>
            </a:r>
            <a:endParaRPr lang="en-US" sz="1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94663" y="2575932"/>
            <a:ext cx="2319454" cy="161692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b="1" dirty="0" smtClean="0"/>
              <a:t>სასამართლოს საქმეებთან დაკავშირებით შეიქმნა სტრუქტურირებული ფორმები, რომელიც გააუმჯობესებს არსებულ </a:t>
            </a:r>
            <a:r>
              <a:rPr lang="ka-GE" sz="1400" b="1" smtClean="0"/>
              <a:t>პრაქტიკას</a:t>
            </a:r>
            <a:r>
              <a:rPr lang="ka-GE" sz="1400" b="1" smtClean="0"/>
              <a:t>;</a:t>
            </a:r>
            <a:endParaRPr lang="en-US" sz="14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6713963" y="5242051"/>
            <a:ext cx="3166947" cy="136163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 smtClean="0">
                <a:solidFill>
                  <a:schemeClr val="accent5">
                    <a:lumMod val="50000"/>
                  </a:schemeClr>
                </a:solidFill>
              </a:rPr>
              <a:t>მიმდინარეობს აქტიური თანამშრომლობა მანდატურის სამსახურთან რეფერირების პროცედურასთან დაკავშირებით</a:t>
            </a:r>
            <a:r>
              <a:rPr lang="ka-GE" b="1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733263" y="2955073"/>
            <a:ext cx="2286000" cy="190486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აქტიურად განიხილება ქუჩაში მომუშავე და მცხოვრები </a:t>
            </a:r>
            <a:r>
              <a:rPr lang="ka-GE" sz="16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ბავშვების </a:t>
            </a:r>
            <a:r>
              <a:rPr lang="ka-GE" sz="1600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საკითხები</a:t>
            </a:r>
            <a:r>
              <a:rPr lang="ka-GE" smtClean="0"/>
              <a:t> 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2955073" y="5086525"/>
            <a:ext cx="2152186" cy="1672683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განახლებისა და დახვეწის პროცესშია სუპერვიზიის მექანიზმი</a:t>
            </a: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297436" y="1460810"/>
            <a:ext cx="2641910" cy="11151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მიმდინარეობს მუშაობა რთული ქცევის ბავშვების მომსახურებების შექმნასთან დაკავშირებით </a:t>
            </a:r>
            <a:endParaRPr lang="en-US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36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09935"/>
          </a:xfrm>
        </p:spPr>
        <p:txBody>
          <a:bodyPr>
            <a:noAutofit/>
          </a:bodyPr>
          <a:lstStyle/>
          <a:p>
            <a:pPr algn="ctr"/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სახელმწიფო ზრუნვისა და ტრეფიკინგის მსხვერპლთა, დაზარალებულთა დახმარების სააგენტოს საქმიანობა</a:t>
            </a:r>
            <a:r>
              <a:rPr lang="ka-GE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ka-GE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296537"/>
            <a:ext cx="4937760" cy="5377217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ka-GE" sz="3800" b="1" i="1" dirty="0">
                <a:solidFill>
                  <a:schemeClr val="accent1"/>
                </a:solidFill>
                <a:cs typeface="Calibri" panose="020F0502020204030204" pitchFamily="34" charset="0"/>
              </a:rPr>
              <a:t>სააგენტო წარმოადგენს მეურვეობისა და მზრუნველობის ცენტრალურ ორგანოს, რომელიც  საქართველოს მთელს ტერიტორიაზე მოიცავს: </a:t>
            </a:r>
          </a:p>
          <a:p>
            <a:pPr marL="201168" lvl="1" indent="0">
              <a:lnSpc>
                <a:spcPct val="120000"/>
              </a:lnSpc>
              <a:buClr>
                <a:srgbClr val="FF0000"/>
              </a:buClr>
              <a:buNone/>
            </a:pPr>
            <a:endParaRPr lang="ka-GE" sz="4000" dirty="0">
              <a:cs typeface="Calibri" panose="020F0502020204030204" pitchFamily="34" charset="0"/>
            </a:endParaRPr>
          </a:p>
          <a:p>
            <a:pPr lvl="1"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ka-GE" sz="40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Calibri" panose="020F0502020204030204" pitchFamily="34" charset="0"/>
              </a:rPr>
              <a:t>11 </a:t>
            </a:r>
            <a:r>
              <a:rPr lang="ka-GE" sz="4000" dirty="0">
                <a:solidFill>
                  <a:schemeClr val="tx1">
                    <a:lumMod val="85000"/>
                    <a:lumOff val="15000"/>
                  </a:schemeClr>
                </a:solidFill>
                <a:cs typeface="Calibri" panose="020F0502020204030204" pitchFamily="34" charset="0"/>
              </a:rPr>
              <a:t>რეგიონალურ ცენტრს</a:t>
            </a:r>
          </a:p>
          <a:p>
            <a:pPr lvl="1"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ka-GE" sz="4000" dirty="0">
                <a:solidFill>
                  <a:schemeClr val="tx1">
                    <a:lumMod val="85000"/>
                    <a:lumOff val="15000"/>
                  </a:schemeClr>
                </a:solidFill>
                <a:cs typeface="Calibri" panose="020F0502020204030204" pitchFamily="34" charset="0"/>
              </a:rPr>
              <a:t>56 </a:t>
            </a:r>
            <a:r>
              <a:rPr lang="ka-GE" sz="4000">
                <a:solidFill>
                  <a:schemeClr val="tx1">
                    <a:lumMod val="85000"/>
                    <a:lumOff val="15000"/>
                  </a:schemeClr>
                </a:solidFill>
                <a:cs typeface="Calibri" panose="020F0502020204030204" pitchFamily="34" charset="0"/>
              </a:rPr>
              <a:t>რაიონულ </a:t>
            </a:r>
            <a:r>
              <a:rPr lang="ka-GE" sz="4000" smtClean="0">
                <a:solidFill>
                  <a:schemeClr val="tx1">
                    <a:lumMod val="85000"/>
                    <a:lumOff val="15000"/>
                  </a:schemeClr>
                </a:solidFill>
                <a:cs typeface="Calibri" panose="020F0502020204030204" pitchFamily="34" charset="0"/>
              </a:rPr>
              <a:t>წარმომადგენლობას</a:t>
            </a:r>
          </a:p>
          <a:p>
            <a:pPr lvl="1"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endParaRPr lang="ka-GE" sz="4000">
              <a:solidFill>
                <a:schemeClr val="tx1">
                  <a:lumMod val="85000"/>
                  <a:lumOff val="15000"/>
                </a:schemeClr>
              </a:solidFill>
              <a:cs typeface="Calibri" panose="020F0502020204030204" pitchFamily="34" charset="0"/>
            </a:endParaRPr>
          </a:p>
          <a:p>
            <a:pPr marL="457200" lvl="1" indent="0">
              <a:lnSpc>
                <a:spcPct val="120000"/>
              </a:lnSpc>
              <a:buClr>
                <a:srgbClr val="FF0000"/>
              </a:buClr>
              <a:buNone/>
            </a:pPr>
            <a:endParaRPr lang="ka-GE" sz="4900" dirty="0" smtClean="0">
              <a:solidFill>
                <a:schemeClr val="tx1">
                  <a:lumMod val="85000"/>
                  <a:lumOff val="15000"/>
                </a:schemeClr>
              </a:solidFill>
              <a:cs typeface="Calibri" panose="020F0502020204030204" pitchFamily="34" charset="0"/>
            </a:endParaRPr>
          </a:p>
          <a:p>
            <a:pPr marL="457200" lvl="1" indent="0">
              <a:lnSpc>
                <a:spcPct val="120000"/>
              </a:lnSpc>
              <a:buClr>
                <a:srgbClr val="FF0000"/>
              </a:buClr>
              <a:buNone/>
            </a:pPr>
            <a:endParaRPr lang="ka-GE" sz="6400" dirty="0">
              <a:solidFill>
                <a:schemeClr val="tx1">
                  <a:lumMod val="85000"/>
                  <a:lumOff val="15000"/>
                </a:schemeClr>
              </a:solidFill>
              <a:cs typeface="Calibri" panose="020F0502020204030204" pitchFamily="34" charset="0"/>
            </a:endParaRPr>
          </a:p>
          <a:p>
            <a:pPr marL="457200" lvl="1" indent="0">
              <a:lnSpc>
                <a:spcPct val="120000"/>
              </a:lnSpc>
              <a:buClr>
                <a:srgbClr val="FF0000"/>
              </a:buClr>
              <a:buNone/>
            </a:pPr>
            <a:r>
              <a:rPr lang="ka-GE" sz="64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Calibri" panose="020F0502020204030204" pitchFamily="34" charset="0"/>
              </a:rPr>
              <a:t/>
            </a:r>
            <a:br>
              <a:rPr lang="ka-GE" sz="64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Calibri" panose="020F0502020204030204" pitchFamily="34" charset="0"/>
              </a:rPr>
            </a:br>
            <a:endParaRPr lang="ka-GE" sz="6400" dirty="0" smtClean="0">
              <a:solidFill>
                <a:schemeClr val="tx1">
                  <a:lumMod val="85000"/>
                  <a:lumOff val="15000"/>
                </a:schemeClr>
              </a:solidFill>
              <a:cs typeface="Calibri" panose="020F0502020204030204" pitchFamily="34" charset="0"/>
            </a:endParaRPr>
          </a:p>
          <a:p>
            <a:pPr marL="457200" lvl="1" indent="0">
              <a:lnSpc>
                <a:spcPct val="120000"/>
              </a:lnSpc>
              <a:buClr>
                <a:srgbClr val="FF0000"/>
              </a:buClr>
              <a:buNone/>
            </a:pPr>
            <a:endParaRPr lang="ka-GE" sz="6400" dirty="0">
              <a:solidFill>
                <a:schemeClr val="tx1">
                  <a:lumMod val="85000"/>
                  <a:lumOff val="15000"/>
                </a:schemeClr>
              </a:solidFill>
              <a:cs typeface="Calibri" panose="020F0502020204030204" pitchFamily="34" charset="0"/>
            </a:endParaRPr>
          </a:p>
          <a:p>
            <a:pPr marL="457200" lvl="1" indent="0">
              <a:lnSpc>
                <a:spcPct val="120000"/>
              </a:lnSpc>
              <a:buClr>
                <a:srgbClr val="FF0000"/>
              </a:buClr>
              <a:buNone/>
            </a:pPr>
            <a:endParaRPr lang="ka-GE" sz="6400" dirty="0" smtClean="0">
              <a:solidFill>
                <a:schemeClr val="tx1">
                  <a:lumMod val="85000"/>
                  <a:lumOff val="15000"/>
                </a:schemeClr>
              </a:solidFill>
              <a:cs typeface="Calibri" panose="020F0502020204030204" pitchFamily="34" charset="0"/>
            </a:endParaRPr>
          </a:p>
          <a:p>
            <a:pPr marL="457200" lvl="1" indent="0">
              <a:lnSpc>
                <a:spcPct val="120000"/>
              </a:lnSpc>
              <a:buClr>
                <a:srgbClr val="FF0000"/>
              </a:buClr>
              <a:buNone/>
            </a:pPr>
            <a:endParaRPr lang="ka-GE" sz="6400" dirty="0">
              <a:solidFill>
                <a:schemeClr val="tx1">
                  <a:lumMod val="85000"/>
                  <a:lumOff val="15000"/>
                </a:schemeClr>
              </a:solidFill>
              <a:cs typeface="Calibri" panose="020F0502020204030204" pitchFamily="34" charset="0"/>
            </a:endParaRP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v"/>
            </a:pPr>
            <a:endParaRPr lang="ka-GE" sz="3200" dirty="0" smtClean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Clr>
                <a:srgbClr val="FF0000"/>
              </a:buClr>
              <a:buNone/>
            </a:pPr>
            <a:endParaRPr lang="ka-GE" sz="49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v"/>
            </a:pPr>
            <a:endParaRPr lang="en-GB" sz="10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1493" y="1296538"/>
            <a:ext cx="5212307" cy="537721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ka-GE" sz="3800" b="1" i="1" dirty="0" smtClean="0">
                <a:solidFill>
                  <a:schemeClr val="accent1"/>
                </a:solidFill>
                <a:cs typeface="Calibri" panose="020F0502020204030204" pitchFamily="34" charset="0"/>
              </a:rPr>
              <a:t>სააგენტო ადმინისტრირებას უწევს სახელმწიფო ზრუნვისა და ძალადობის მსხვერპლთა  მხარდამჭერ </a:t>
            </a:r>
            <a:r>
              <a:rPr lang="ka-GE" sz="3800" b="1" i="1" smtClean="0">
                <a:solidFill>
                  <a:schemeClr val="accent1"/>
                </a:solidFill>
                <a:cs typeface="Calibri" panose="020F0502020204030204" pitchFamily="34" charset="0"/>
              </a:rPr>
              <a:t>მომსახურებებს</a:t>
            </a:r>
            <a:r>
              <a:rPr lang="ka-GE" sz="3800" b="1" i="1" smtClean="0">
                <a:solidFill>
                  <a:schemeClr val="accent1"/>
                </a:solidFill>
                <a:cs typeface="Calibri" panose="020F0502020204030204" pitchFamily="34" charset="0"/>
              </a:rPr>
              <a:t>: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ka-GE" sz="7200" dirty="0" smtClean="0"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ka-GE" sz="4000" dirty="0" smtClean="0">
                <a:cs typeface="Calibri" panose="020F0502020204030204" pitchFamily="34" charset="0"/>
              </a:rPr>
              <a:t>5 ოჯახში ძალადობის და ტრეფიკინგის მსხვერპლთა თავშესაფარი</a:t>
            </a:r>
          </a:p>
          <a:p>
            <a:pPr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ka-GE" sz="4000" dirty="0" smtClean="0">
                <a:cs typeface="Calibri" panose="020F0502020204030204" pitchFamily="34" charset="0"/>
              </a:rPr>
              <a:t>5 ოჯახში ძალადობის მსხვერპლთა კრიზისული ცენტრი </a:t>
            </a:r>
          </a:p>
          <a:p>
            <a:pPr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ka-GE" sz="4000" dirty="0" smtClean="0">
                <a:cs typeface="Calibri" panose="020F0502020204030204" pitchFamily="34" charset="0"/>
              </a:rPr>
              <a:t>3 შშმ პირთა პანსიონატი</a:t>
            </a:r>
          </a:p>
          <a:p>
            <a:pPr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ka-GE" sz="4000" dirty="0" smtClean="0">
                <a:cs typeface="Calibri" panose="020F0502020204030204" pitchFamily="34" charset="0"/>
              </a:rPr>
              <a:t>2 ხანდაზმულთა პანსიონატი</a:t>
            </a:r>
          </a:p>
          <a:p>
            <a:pPr>
              <a:lnSpc>
                <a:spcPct val="12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ka-GE" sz="4000" dirty="0" smtClean="0">
                <a:cs typeface="Calibri" panose="020F0502020204030204" pitchFamily="34" charset="0"/>
              </a:rPr>
              <a:t>2 </a:t>
            </a:r>
            <a:r>
              <a:rPr lang="ka-GE" sz="4000" smtClean="0">
                <a:cs typeface="Calibri" panose="020F0502020204030204" pitchFamily="34" charset="0"/>
              </a:rPr>
              <a:t>ბავშვთა </a:t>
            </a:r>
            <a:r>
              <a:rPr lang="ka-GE" sz="4000" smtClean="0">
                <a:cs typeface="Calibri" panose="020F0502020204030204" pitchFamily="34" charset="0"/>
              </a:rPr>
              <a:t>სახლი</a:t>
            </a:r>
            <a:endParaRPr lang="ka-GE" sz="4000" dirty="0" smtClean="0">
              <a:cs typeface="Calibri" panose="020F0502020204030204" pitchFamily="34" charset="0"/>
            </a:endParaRPr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190"/>
            <a:ext cx="1323975" cy="11903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7833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81538"/>
          </a:xfrm>
        </p:spPr>
        <p:txBody>
          <a:bodyPr>
            <a:normAutofit/>
          </a:bodyPr>
          <a:lstStyle/>
          <a:p>
            <a:pPr algn="ctr"/>
            <a:r>
              <a:rPr lang="ka-GE" sz="3600" dirty="0" smtClean="0">
                <a:solidFill>
                  <a:srgbClr val="0070C0"/>
                </a:solidFill>
              </a:rPr>
              <a:t>კადრების მატებასთან დაკავშირებული საკითხები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6603" y="1825625"/>
            <a:ext cx="11067197" cy="4351338"/>
          </a:xfr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ka-GE" sz="16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2020 </a:t>
            </a:r>
            <a:r>
              <a:rPr lang="ka-GE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წლის გაზაფხულსა და შემდგომაზე ჩატარდა კონკურსები, რის შედეგადაც გაიზარდა დასაქმებული კადრების რაოდენობა, მათ </a:t>
            </a:r>
            <a:r>
              <a:rPr lang="ka-GE" sz="16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შორის</a:t>
            </a:r>
            <a:r>
              <a:rPr lang="ka-GE" sz="16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</a:p>
          <a:p>
            <a:pPr>
              <a:buFont typeface="Courier New" panose="02070309020205020404" pitchFamily="49" charset="0"/>
              <a:buChar char="o"/>
            </a:pPr>
            <a:endParaRPr lang="ka-GE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სოციალური </a:t>
            </a:r>
            <a:r>
              <a:rPr lang="ka-GE" sz="16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მუშაკების</a:t>
            </a:r>
            <a:endParaRPr lang="ka-GE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იურისტების</a:t>
            </a:r>
            <a:endParaRPr lang="ka-GE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სხვადასხვა პოზიციაზე </a:t>
            </a:r>
            <a:r>
              <a:rPr lang="ka-GE" sz="16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მომუშავე </a:t>
            </a:r>
            <a:r>
              <a:rPr lang="ka-GE" sz="16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სპეციალისტების</a:t>
            </a:r>
            <a:r>
              <a:rPr lang="ka-GE" sz="20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ka-GE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ka-GE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a-GE" sz="1600" dirty="0" smtClean="0"/>
              <a:t>სააგენტოს მიერ დაგეგმილი აქტივობები 2021 წელს: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rgbClr val="C00000"/>
                </a:solidFill>
              </a:rPr>
              <a:t>დაგეგმილია </a:t>
            </a:r>
            <a:r>
              <a:rPr lang="ka-GE" sz="1600" smtClean="0">
                <a:solidFill>
                  <a:srgbClr val="C00000"/>
                </a:solidFill>
              </a:rPr>
              <a:t>კადრების </a:t>
            </a:r>
            <a:r>
              <a:rPr lang="ka-GE" sz="1600" smtClean="0">
                <a:solidFill>
                  <a:srgbClr val="C00000"/>
                </a:solidFill>
              </a:rPr>
              <a:t>აყვანა </a:t>
            </a:r>
            <a:r>
              <a:rPr lang="en-US" sz="1600" smtClean="0">
                <a:solidFill>
                  <a:srgbClr val="C00000"/>
                </a:solidFill>
              </a:rPr>
              <a:t>(69 </a:t>
            </a:r>
            <a:r>
              <a:rPr lang="ka-GE" sz="1600" smtClean="0">
                <a:solidFill>
                  <a:srgbClr val="C00000"/>
                </a:solidFill>
              </a:rPr>
              <a:t>პოზიციაზე)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smtClean="0">
                <a:solidFill>
                  <a:srgbClr val="C00000"/>
                </a:solidFill>
              </a:rPr>
              <a:t>კადრების რიცხოვნობის გაზრდა 31 შტატით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600">
                <a:solidFill>
                  <a:srgbClr val="C00000"/>
                </a:solidFill>
              </a:rPr>
              <a:t>2</a:t>
            </a:r>
            <a:r>
              <a:rPr lang="ka-GE" sz="1600" smtClean="0">
                <a:solidFill>
                  <a:srgbClr val="C00000"/>
                </a:solidFill>
              </a:rPr>
              <a:t>5 სოციალური მუშაკის დამატება</a:t>
            </a:r>
            <a:endParaRPr lang="ka-GE" sz="1600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ka-GE" sz="2100" b="1" dirty="0" smtClean="0"/>
          </a:p>
          <a:p>
            <a:pPr marL="0" indent="0">
              <a:buNone/>
            </a:pPr>
            <a:endParaRPr lang="ka-GE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190"/>
            <a:ext cx="1323975" cy="11903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165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7828" y="457200"/>
            <a:ext cx="9497559" cy="1008743"/>
          </a:xfrm>
        </p:spPr>
        <p:txBody>
          <a:bodyPr>
            <a:normAutofit/>
          </a:bodyPr>
          <a:lstStyle/>
          <a:p>
            <a:pPr algn="ctr"/>
            <a:r>
              <a:rPr lang="ka-GE" sz="2800" dirty="0" smtClean="0">
                <a:solidFill>
                  <a:srgbClr val="0070C0"/>
                </a:solidFill>
              </a:rPr>
              <a:t>ადმინისტრაციული საკითხები და მასთან დაკავშირებული გამოწვევები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057401"/>
            <a:ext cx="6172200" cy="38036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a-GE" sz="2800" dirty="0" smtClean="0">
              <a:solidFill>
                <a:srgbClr val="FF0000"/>
              </a:solidFill>
            </a:endParaRPr>
          </a:p>
          <a:p>
            <a:endParaRPr lang="ka-GE" sz="2800" dirty="0" smtClean="0">
              <a:solidFill>
                <a:srgbClr val="FF0000"/>
              </a:solidFill>
            </a:endParaRPr>
          </a:p>
          <a:p>
            <a:endParaRPr lang="ka-GE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9833" y="2057400"/>
            <a:ext cx="5196567" cy="4175761"/>
          </a:xfr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algn="just"/>
            <a:r>
              <a:rPr lang="ka-GE" sz="2000" smtClean="0">
                <a:solidFill>
                  <a:srgbClr val="C00000"/>
                </a:solidFill>
              </a:rPr>
              <a:t>2020 წელს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ka-GE" smtClean="0">
                <a:solidFill>
                  <a:srgbClr val="C00000"/>
                </a:solidFill>
              </a:rPr>
              <a:t>სააგენტოს </a:t>
            </a:r>
            <a:r>
              <a:rPr lang="ka-GE" dirty="0" smtClean="0">
                <a:solidFill>
                  <a:srgbClr val="C00000"/>
                </a:solidFill>
              </a:rPr>
              <a:t>რაიონული/რეგ</a:t>
            </a:r>
            <a:r>
              <a:rPr lang="en-US" dirty="0" smtClean="0">
                <a:solidFill>
                  <a:srgbClr val="C00000"/>
                </a:solidFill>
              </a:rPr>
              <a:t>  </a:t>
            </a:r>
            <a:r>
              <a:rPr lang="ka-GE" dirty="0" smtClean="0">
                <a:solidFill>
                  <a:srgbClr val="C00000"/>
                </a:solidFill>
              </a:rPr>
              <a:t>იონული </a:t>
            </a:r>
            <a:r>
              <a:rPr lang="ka-GE" smtClean="0">
                <a:solidFill>
                  <a:srgbClr val="C00000"/>
                </a:solidFill>
              </a:rPr>
              <a:t>ცენტრების </a:t>
            </a:r>
            <a:r>
              <a:rPr lang="ka-GE" smtClean="0">
                <a:solidFill>
                  <a:srgbClr val="C00000"/>
                </a:solidFill>
              </a:rPr>
              <a:t>ნაწილი აღიჭურვა </a:t>
            </a:r>
            <a:r>
              <a:rPr lang="ka-GE" dirty="0" smtClean="0">
                <a:solidFill>
                  <a:srgbClr val="C00000"/>
                </a:solidFill>
              </a:rPr>
              <a:t>საოფისე ინვენტარით და </a:t>
            </a:r>
            <a:r>
              <a:rPr lang="ka-GE" smtClean="0">
                <a:solidFill>
                  <a:srgbClr val="C00000"/>
                </a:solidFill>
              </a:rPr>
              <a:t>სატრანსპორტო </a:t>
            </a:r>
            <a:r>
              <a:rPr lang="ka-GE" smtClean="0">
                <a:solidFill>
                  <a:srgbClr val="C00000"/>
                </a:solidFill>
              </a:rPr>
              <a:t>საშუალებით (6);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ka-GE" smtClean="0">
                <a:solidFill>
                  <a:srgbClr val="C00000"/>
                </a:solidFill>
              </a:rPr>
              <a:t>მოხდა </a:t>
            </a:r>
            <a:r>
              <a:rPr lang="ka-GE" smtClean="0">
                <a:solidFill>
                  <a:srgbClr val="C00000"/>
                </a:solidFill>
              </a:rPr>
              <a:t> სიღნაღის თავშესაფრის რეაბილიტაცია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ka-GE" smtClean="0">
                <a:solidFill>
                  <a:srgbClr val="C00000"/>
                </a:solidFill>
              </a:rPr>
              <a:t>გორის თავშესაფრის რეაბილიტაცია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ka-GE" smtClean="0">
                <a:solidFill>
                  <a:srgbClr val="C00000"/>
                </a:solidFill>
              </a:rPr>
              <a:t>დასრულდა თბილისის თავშესაფრის რეაბილიტაცია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ka-GE" smtClean="0">
                <a:solidFill>
                  <a:srgbClr val="C00000"/>
                </a:solidFill>
              </a:rPr>
              <a:t>დუშეთის პანსიონატის გათბობის სისტემის რეაბილიტაცია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190"/>
            <a:ext cx="1323975" cy="119034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9286676"/>
              </p:ext>
            </p:extLst>
          </p:nvPr>
        </p:nvGraphicFramePr>
        <p:xfrm>
          <a:off x="6288088" y="2057400"/>
          <a:ext cx="5192712" cy="4175759"/>
        </p:xfrm>
        <a:graphic>
          <a:graphicData uri="http://schemas.openxmlformats.org/drawingml/2006/table">
            <a:tbl>
              <a:tblPr firstRow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5192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175759">
                <a:tc>
                  <a:txBody>
                    <a:bodyPr/>
                    <a:lstStyle/>
                    <a:p>
                      <a:pPr marL="0" indent="0">
                        <a:buFont typeface="Courier New" panose="02070309020205020404" pitchFamily="49" charset="0"/>
                        <a:buNone/>
                      </a:pPr>
                      <a:r>
                        <a:rPr lang="ka-GE" sz="2000" smtClean="0">
                          <a:solidFill>
                            <a:schemeClr val="bg1"/>
                          </a:solidFill>
                        </a:rPr>
                        <a:t>2021 წელს </a:t>
                      </a:r>
                    </a:p>
                    <a:p>
                      <a:pPr marL="0" indent="0">
                        <a:buFont typeface="Courier New" panose="02070309020205020404" pitchFamily="49" charset="0"/>
                        <a:buNone/>
                      </a:pPr>
                      <a:endParaRPr lang="ka-GE" sz="2000" smtClean="0">
                        <a:solidFill>
                          <a:schemeClr val="bg1"/>
                        </a:solidFill>
                      </a:endParaRPr>
                    </a:p>
                    <a:p>
                      <a:pPr marL="0" indent="0">
                        <a:buFont typeface="Courier New" panose="02070309020205020404" pitchFamily="49" charset="0"/>
                        <a:buNone/>
                      </a:pPr>
                      <a:endParaRPr lang="ka-GE" sz="2000" smtClean="0">
                        <a:solidFill>
                          <a:schemeClr val="bg1"/>
                        </a:solidFill>
                      </a:endParaRPr>
                    </a:p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ka-GE" sz="1600" smtClean="0">
                          <a:solidFill>
                            <a:schemeClr val="bg1"/>
                          </a:solidFill>
                        </a:rPr>
                        <a:t>საოფისე ინვენტარი</a:t>
                      </a:r>
                      <a:endParaRPr lang="ka-GE" sz="160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ka-GE" sz="1600" smtClean="0">
                          <a:solidFill>
                            <a:schemeClr val="bg1"/>
                          </a:solidFill>
                        </a:rPr>
                        <a:t>სატრანსპორტო საშუალებები (5)</a:t>
                      </a:r>
                      <a:endParaRPr lang="ka-GE" sz="160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ka-GE" sz="1600" smtClean="0">
                          <a:solidFill>
                            <a:schemeClr val="bg1"/>
                          </a:solidFill>
                        </a:rPr>
                        <a:t>ძევრის პანსიონატის აღჭურვა</a:t>
                      </a:r>
                    </a:p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endParaRPr lang="ka-GE" sz="1600" smtClean="0">
                        <a:solidFill>
                          <a:schemeClr val="bg1"/>
                        </a:solidFill>
                      </a:endParaRPr>
                    </a:p>
                    <a:p>
                      <a:pPr marL="0" indent="0">
                        <a:buFont typeface="Courier New" panose="02070309020205020404" pitchFamily="49" charset="0"/>
                        <a:buNone/>
                      </a:pPr>
                      <a:r>
                        <a:rPr lang="ka-GE" sz="1600" smtClean="0">
                          <a:solidFill>
                            <a:schemeClr val="bg1"/>
                          </a:solidFill>
                        </a:rPr>
                        <a:t>გამოწვევად დარჩება</a:t>
                      </a:r>
                    </a:p>
                    <a:p>
                      <a:pPr marL="0" indent="0">
                        <a:buFont typeface="Courier New" panose="02070309020205020404" pitchFamily="49" charset="0"/>
                        <a:buNone/>
                      </a:pPr>
                      <a:endParaRPr lang="ka-GE" sz="1600" smtClean="0">
                        <a:solidFill>
                          <a:schemeClr val="bg1"/>
                        </a:solidFill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kumimoji="0" lang="ka-GE" sz="16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საოფისე ფართი</a:t>
                      </a:r>
                      <a:r>
                        <a:rPr kumimoji="0" lang="en-US" sz="16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ka-GE" sz="16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ოფისები რეგიონებში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kumimoji="0" lang="ka-GE" sz="16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სატრანსპორტო საშუალებების განახლება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kumimoji="0" lang="ka-GE" sz="16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ტექნიკური საშუალებებით აღჭურვა</a:t>
                      </a:r>
                    </a:p>
                    <a:p>
                      <a:pPr marL="457200" indent="-457200">
                        <a:buFont typeface="Courier New" panose="02070309020205020404" pitchFamily="49" charset="0"/>
                        <a:buChar char="o"/>
                      </a:pPr>
                      <a:endParaRPr lang="ka-GE" sz="240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047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3974" y="365125"/>
            <a:ext cx="10029825" cy="1325563"/>
          </a:xfrm>
        </p:spPr>
        <p:txBody>
          <a:bodyPr>
            <a:normAutofit/>
          </a:bodyPr>
          <a:lstStyle/>
          <a:p>
            <a:pPr algn="ctr"/>
            <a:r>
              <a:rPr lang="ka-GE" sz="2800" dirty="0" smtClean="0">
                <a:solidFill>
                  <a:schemeClr val="accent1">
                    <a:lumMod val="75000"/>
                  </a:schemeClr>
                </a:solidFill>
              </a:rPr>
              <a:t>სააგენტოში განხორციელებული </a:t>
            </a:r>
            <a:r>
              <a:rPr lang="ka-GE" sz="2800" smtClean="0">
                <a:solidFill>
                  <a:schemeClr val="accent1">
                    <a:lumMod val="75000"/>
                  </a:schemeClr>
                </a:solidFill>
              </a:rPr>
              <a:t>რეორგანიზაცია/თბილისის </a:t>
            </a:r>
            <a:r>
              <a:rPr lang="ka-GE" sz="2800" smtClean="0">
                <a:solidFill>
                  <a:schemeClr val="accent1">
                    <a:lumMod val="75000"/>
                  </a:schemeClr>
                </a:solidFill>
              </a:rPr>
              <a:t>სამსახურის  </a:t>
            </a:r>
            <a:r>
              <a:rPr lang="ka-GE" sz="2800" dirty="0" smtClean="0">
                <a:solidFill>
                  <a:schemeClr val="accent1">
                    <a:lumMod val="75000"/>
                  </a:schemeClr>
                </a:solidFill>
              </a:rPr>
              <a:t>სპეციალიზაცია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119610"/>
              </p:ext>
            </p:extLst>
          </p:nvPr>
        </p:nvGraphicFramePr>
        <p:xfrm>
          <a:off x="4828478" y="1780457"/>
          <a:ext cx="2386361" cy="914400"/>
        </p:xfrm>
        <a:graphic>
          <a:graphicData uri="http://schemas.openxmlformats.org/drawingml/2006/table">
            <a:tbl>
              <a:tblPr/>
              <a:tblGrid>
                <a:gridCol w="2386361">
                  <a:extLst>
                    <a:ext uri="{9D8B030D-6E8A-4147-A177-3AD203B41FA5}">
                      <a16:colId xmlns:a16="http://schemas.microsoft.com/office/drawing/2014/main" val="607375542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ka-GE" b="1" dirty="0" smtClean="0"/>
                        <a:t>თბილისის საქალაქო ცენტრი</a:t>
                      </a:r>
                      <a:endParaRPr lang="en-US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288824"/>
                  </a:ext>
                </a:extLst>
              </a:tr>
            </a:tbl>
          </a:graphicData>
        </a:graphic>
      </p:graphicFrame>
      <p:pic>
        <p:nvPicPr>
          <p:cNvPr id="4" name="Picture 3" descr="cid:WC20200422110531.63A7B1@moh.gov.ge">
            <a:extLst>
              <a:ext uri="{FF2B5EF4-FFF2-40B4-BE49-F238E27FC236}">
                <a16:creationId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2732"/>
            <a:ext cx="1323975" cy="119034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2520910"/>
              </p:ext>
            </p:extLst>
          </p:nvPr>
        </p:nvGraphicFramePr>
        <p:xfrm>
          <a:off x="787079" y="3148315"/>
          <a:ext cx="2222340" cy="972272"/>
        </p:xfrm>
        <a:graphic>
          <a:graphicData uri="http://schemas.openxmlformats.org/drawingml/2006/table">
            <a:tbl>
              <a:tblPr/>
              <a:tblGrid>
                <a:gridCol w="2222340">
                  <a:extLst>
                    <a:ext uri="{9D8B030D-6E8A-4147-A177-3AD203B41FA5}">
                      <a16:colId xmlns:a16="http://schemas.microsoft.com/office/drawing/2014/main" val="3547701236"/>
                    </a:ext>
                  </a:extLst>
                </a:gridCol>
              </a:tblGrid>
              <a:tr h="972272"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/>
                        <a:t>ბავშვზე ზრუნვისა და</a:t>
                      </a:r>
                      <a:r>
                        <a:rPr lang="ka-GE" sz="1600" b="1" baseline="0" dirty="0" smtClean="0"/>
                        <a:t> დაცვის განყოფილება </a:t>
                      </a:r>
                      <a:endParaRPr lang="en-US" sz="1600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1035798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652900"/>
              </p:ext>
            </p:extLst>
          </p:nvPr>
        </p:nvGraphicFramePr>
        <p:xfrm>
          <a:off x="4363657" y="3257589"/>
          <a:ext cx="3055715" cy="1071343"/>
        </p:xfrm>
        <a:graphic>
          <a:graphicData uri="http://schemas.openxmlformats.org/drawingml/2006/table">
            <a:tbl>
              <a:tblPr/>
              <a:tblGrid>
                <a:gridCol w="3055715">
                  <a:extLst>
                    <a:ext uri="{9D8B030D-6E8A-4147-A177-3AD203B41FA5}">
                      <a16:colId xmlns:a16="http://schemas.microsoft.com/office/drawing/2014/main" val="1363530238"/>
                    </a:ext>
                  </a:extLst>
                </a:gridCol>
              </a:tblGrid>
              <a:tr h="1071343">
                <a:tc>
                  <a:txBody>
                    <a:bodyPr/>
                    <a:lstStyle/>
                    <a:p>
                      <a:pPr algn="ctr"/>
                      <a:r>
                        <a:rPr lang="ka-GE" sz="1600" b="1" dirty="0" smtClean="0"/>
                        <a:t>მხარდაჭერის, სასამართლო/სამოქალაქო დავებისა და აღრულების</a:t>
                      </a:r>
                      <a:r>
                        <a:rPr lang="ka-GE" sz="1600" b="1" baseline="0" dirty="0" smtClean="0"/>
                        <a:t> განყოფილება</a:t>
                      </a:r>
                      <a:endParaRPr lang="en-US" sz="1600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447460"/>
                  </a:ext>
                </a:extLst>
              </a:tr>
            </a:tbl>
          </a:graphicData>
        </a:graphic>
      </p:graphicFrame>
      <p:sp>
        <p:nvSpPr>
          <p:cNvPr id="14" name="Down Arrow 13"/>
          <p:cNvSpPr/>
          <p:nvPr/>
        </p:nvSpPr>
        <p:spPr>
          <a:xfrm>
            <a:off x="5804209" y="2926160"/>
            <a:ext cx="434897" cy="33142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462409"/>
              </p:ext>
            </p:extLst>
          </p:nvPr>
        </p:nvGraphicFramePr>
        <p:xfrm>
          <a:off x="416689" y="4847232"/>
          <a:ext cx="1688879" cy="1371600"/>
        </p:xfrm>
        <a:graphic>
          <a:graphicData uri="http://schemas.openxmlformats.org/drawingml/2006/table">
            <a:tbl>
              <a:tblPr/>
              <a:tblGrid>
                <a:gridCol w="1688879">
                  <a:extLst>
                    <a:ext uri="{9D8B030D-6E8A-4147-A177-3AD203B41FA5}">
                      <a16:colId xmlns:a16="http://schemas.microsoft.com/office/drawing/2014/main" val="4012242076"/>
                    </a:ext>
                  </a:extLst>
                </a:gridCol>
              </a:tblGrid>
              <a:tr h="1131647">
                <a:tc>
                  <a:txBody>
                    <a:bodyPr/>
                    <a:lstStyle/>
                    <a:p>
                      <a:r>
                        <a:rPr lang="ka-GE" sz="1400" b="1" dirty="0" smtClean="0"/>
                        <a:t>ძალადობა, პრევენცია, ადრეული ქორწინება, მიუსაფარი ბავშვები და სხვა</a:t>
                      </a:r>
                      <a:endParaRPr lang="en-US" sz="1400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75425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189903"/>
              </p:ext>
            </p:extLst>
          </p:nvPr>
        </p:nvGraphicFramePr>
        <p:xfrm>
          <a:off x="2303362" y="4942390"/>
          <a:ext cx="1400537" cy="1276442"/>
        </p:xfrm>
        <a:graphic>
          <a:graphicData uri="http://schemas.openxmlformats.org/drawingml/2006/table">
            <a:tbl>
              <a:tblPr/>
              <a:tblGrid>
                <a:gridCol w="1400537">
                  <a:extLst>
                    <a:ext uri="{9D8B030D-6E8A-4147-A177-3AD203B41FA5}">
                      <a16:colId xmlns:a16="http://schemas.microsoft.com/office/drawing/2014/main" val="455147891"/>
                    </a:ext>
                  </a:extLst>
                </a:gridCol>
              </a:tblGrid>
              <a:tr h="1276442">
                <a:tc>
                  <a:txBody>
                    <a:bodyPr/>
                    <a:lstStyle/>
                    <a:p>
                      <a:pPr algn="ctr"/>
                      <a:r>
                        <a:rPr lang="ka-GE" sz="1400" b="1" dirty="0" smtClean="0"/>
                        <a:t>არასრულწლოვნების საპროცესო წარმომადგენლობა</a:t>
                      </a:r>
                      <a:endParaRPr lang="en-US" sz="1400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8288545"/>
                  </a:ext>
                </a:extLst>
              </a:tr>
            </a:tbl>
          </a:graphicData>
        </a:graphic>
      </p:graphicFrame>
      <p:cxnSp>
        <p:nvCxnSpPr>
          <p:cNvPr id="19" name="Straight Arrow Connector 18"/>
          <p:cNvCxnSpPr/>
          <p:nvPr/>
        </p:nvCxnSpPr>
        <p:spPr>
          <a:xfrm>
            <a:off x="2475624" y="4541761"/>
            <a:ext cx="156117" cy="1449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1089715" y="4548910"/>
            <a:ext cx="122664" cy="1449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7950638"/>
              </p:ext>
            </p:extLst>
          </p:nvPr>
        </p:nvGraphicFramePr>
        <p:xfrm>
          <a:off x="3901693" y="5370652"/>
          <a:ext cx="1272191" cy="1158240"/>
        </p:xfrm>
        <a:graphic>
          <a:graphicData uri="http://schemas.openxmlformats.org/drawingml/2006/table">
            <a:tbl>
              <a:tblPr/>
              <a:tblGrid>
                <a:gridCol w="1272191">
                  <a:extLst>
                    <a:ext uri="{9D8B030D-6E8A-4147-A177-3AD203B41FA5}">
                      <a16:colId xmlns:a16="http://schemas.microsoft.com/office/drawing/2014/main" val="1444724100"/>
                    </a:ext>
                  </a:extLst>
                </a:gridCol>
              </a:tblGrid>
              <a:tr h="983847">
                <a:tc>
                  <a:txBody>
                    <a:bodyPr/>
                    <a:lstStyle/>
                    <a:p>
                      <a:r>
                        <a:rPr lang="ka-GE" sz="1400" b="1" dirty="0" smtClean="0"/>
                        <a:t>შვილად აყვანა/მიმღები</a:t>
                      </a:r>
                      <a:r>
                        <a:rPr lang="ka-GE" sz="1400" b="1" baseline="0" dirty="0" smtClean="0"/>
                        <a:t> ოჯახების შეფასება და სხვა</a:t>
                      </a:r>
                      <a:endParaRPr lang="en-US" sz="1400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8946370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2764059"/>
              </p:ext>
            </p:extLst>
          </p:nvPr>
        </p:nvGraphicFramePr>
        <p:xfrm>
          <a:off x="5804209" y="5211357"/>
          <a:ext cx="1048004" cy="1595871"/>
        </p:xfrm>
        <a:graphic>
          <a:graphicData uri="http://schemas.openxmlformats.org/drawingml/2006/table">
            <a:tbl>
              <a:tblPr/>
              <a:tblGrid>
                <a:gridCol w="1048004">
                  <a:extLst>
                    <a:ext uri="{9D8B030D-6E8A-4147-A177-3AD203B41FA5}">
                      <a16:colId xmlns:a16="http://schemas.microsoft.com/office/drawing/2014/main" val="1291112693"/>
                    </a:ext>
                  </a:extLst>
                </a:gridCol>
              </a:tblGrid>
              <a:tr h="1595871">
                <a:tc>
                  <a:txBody>
                    <a:bodyPr/>
                    <a:lstStyle/>
                    <a:p>
                      <a:pPr algn="ctr"/>
                      <a:r>
                        <a:rPr lang="ka-GE" sz="1200" b="1" dirty="0" smtClean="0"/>
                        <a:t>ოჯახური დავები, ქონების განკარგვა, მშობლის უფლების აღიარებადა</a:t>
                      </a:r>
                      <a:r>
                        <a:rPr lang="ka-GE" sz="1200" b="1" baseline="0" dirty="0" smtClean="0"/>
                        <a:t> სხვა</a:t>
                      </a:r>
                      <a:endParaRPr lang="en-US" sz="1200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338097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635178"/>
              </p:ext>
            </p:extLst>
          </p:nvPr>
        </p:nvGraphicFramePr>
        <p:xfrm>
          <a:off x="7274194" y="5211357"/>
          <a:ext cx="1487841" cy="1501959"/>
        </p:xfrm>
        <a:graphic>
          <a:graphicData uri="http://schemas.openxmlformats.org/drawingml/2006/table">
            <a:tbl>
              <a:tblPr/>
              <a:tblGrid>
                <a:gridCol w="1487841">
                  <a:extLst>
                    <a:ext uri="{9D8B030D-6E8A-4147-A177-3AD203B41FA5}">
                      <a16:colId xmlns:a16="http://schemas.microsoft.com/office/drawing/2014/main" val="3215470180"/>
                    </a:ext>
                  </a:extLst>
                </a:gridCol>
              </a:tblGrid>
              <a:tr h="1501959">
                <a:tc>
                  <a:txBody>
                    <a:bodyPr/>
                    <a:lstStyle/>
                    <a:p>
                      <a:pPr algn="ctr"/>
                      <a:r>
                        <a:rPr lang="ka-GE" sz="1200" b="1" dirty="0" smtClean="0"/>
                        <a:t>ზრდასრულებზე ზრუნვა;მეურვეობა/</a:t>
                      </a:r>
                      <a:r>
                        <a:rPr lang="ka-GE" sz="1200" b="1" baseline="0" dirty="0" smtClean="0"/>
                        <a:t>მზრუნველობა/მხარდაჭერა, გენდერული საკითხები და სხვა</a:t>
                      </a:r>
                      <a:endParaRPr lang="en-US" sz="1200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903688"/>
                  </a:ext>
                </a:extLst>
              </a:tr>
            </a:tbl>
          </a:graphicData>
        </a:graphic>
      </p:graphicFrame>
      <p:cxnSp>
        <p:nvCxnSpPr>
          <p:cNvPr id="31" name="Straight Arrow Connector 30"/>
          <p:cNvCxnSpPr/>
          <p:nvPr/>
        </p:nvCxnSpPr>
        <p:spPr>
          <a:xfrm flipH="1">
            <a:off x="4828478" y="4693876"/>
            <a:ext cx="122970" cy="2253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6333928" y="4662440"/>
            <a:ext cx="4958" cy="2568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7443826" y="4717631"/>
            <a:ext cx="277541" cy="1191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9033896" y="3211290"/>
            <a:ext cx="2105627" cy="1071343"/>
          </a:xfrm>
          <a:prstGeom prst="rect">
            <a:avLst/>
          </a:prstGeom>
          <a:ln>
            <a:solidFill>
              <a:srgbClr val="002E3E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>
                <a:solidFill>
                  <a:schemeClr val="tx1"/>
                </a:solidFill>
              </a:rPr>
              <a:t>მოქალაქეთა </a:t>
            </a:r>
            <a:r>
              <a:rPr lang="ka-GE" sz="1600" b="1">
                <a:solidFill>
                  <a:schemeClr val="tx1"/>
                </a:solidFill>
              </a:rPr>
              <a:t>მისაღები და დოკუმენტბრუნვის განყოფილება</a:t>
            </a:r>
            <a:endParaRPr lang="en-US" sz="1600" b="1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033896" y="4942391"/>
            <a:ext cx="1105527" cy="1586502"/>
          </a:xfrm>
          <a:prstGeom prst="rect">
            <a:avLst/>
          </a:prstGeom>
          <a:ln>
            <a:solidFill>
              <a:srgbClr val="002E3E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050" b="1" smtClean="0"/>
              <a:t>მოქალაქეთა მისაღები</a:t>
            </a:r>
            <a:endParaRPr lang="en-US" sz="1050" b="1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9618562" y="4548910"/>
            <a:ext cx="4958" cy="2568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0417215" y="4942390"/>
            <a:ext cx="1053296" cy="1586502"/>
          </a:xfrm>
          <a:prstGeom prst="rect">
            <a:avLst/>
          </a:prstGeom>
          <a:ln>
            <a:solidFill>
              <a:srgbClr val="002E3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400" b="1" smtClean="0">
                <a:solidFill>
                  <a:schemeClr val="tx1"/>
                </a:solidFill>
              </a:rPr>
              <a:t>საქმის წარმოება</a:t>
            </a:r>
            <a:endParaRPr lang="en-US" sz="1400" b="1">
              <a:solidFill>
                <a:schemeClr val="tx1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10881031" y="4562702"/>
            <a:ext cx="4958" cy="2568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Down Arrow 25"/>
          <p:cNvSpPr/>
          <p:nvPr/>
        </p:nvSpPr>
        <p:spPr>
          <a:xfrm rot="18646288">
            <a:off x="8394786" y="2694857"/>
            <a:ext cx="367250" cy="3261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wn Arrow 27"/>
          <p:cNvSpPr/>
          <p:nvPr/>
        </p:nvSpPr>
        <p:spPr>
          <a:xfrm rot="2158416">
            <a:off x="3245172" y="2655823"/>
            <a:ext cx="434897" cy="469273"/>
          </a:xfrm>
          <a:prstGeom prst="downArrow">
            <a:avLst>
              <a:gd name="adj1" fmla="val 50000"/>
              <a:gd name="adj2" fmla="val 579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16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18348"/>
          </a:xfrm>
        </p:spPr>
        <p:txBody>
          <a:bodyPr>
            <a:normAutofit/>
          </a:bodyPr>
          <a:lstStyle/>
          <a:p>
            <a:pPr algn="ctr"/>
            <a:r>
              <a:rPr lang="ka-GE" sz="2400" dirty="0" smtClean="0">
                <a:solidFill>
                  <a:schemeClr val="accent1">
                    <a:lumMod val="75000"/>
                  </a:schemeClr>
                </a:solidFill>
              </a:rPr>
              <a:t>სააგენტოში </a:t>
            </a:r>
            <a:r>
              <a:rPr lang="ka-GE" sz="2400" smtClean="0">
                <a:solidFill>
                  <a:schemeClr val="accent1">
                    <a:lumMod val="75000"/>
                  </a:schemeClr>
                </a:solidFill>
              </a:rPr>
              <a:t>მიმდინარე </a:t>
            </a:r>
            <a:r>
              <a:rPr lang="ka-GE" sz="2400" smtClean="0">
                <a:solidFill>
                  <a:schemeClr val="accent1">
                    <a:lumMod val="75000"/>
                  </a:schemeClr>
                </a:solidFill>
              </a:rPr>
              <a:t>ღონისძიებები 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solidFill>
            <a:schemeClr val="accent5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3300" spc="2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UNICEF</a:t>
            </a:r>
          </a:p>
          <a:p>
            <a:r>
              <a:rPr lang="ka-GE" spc="20" dirty="0" smtClean="0">
                <a:latin typeface="Calibri" panose="020F0502020204030204" pitchFamily="34" charset="0"/>
                <a:cs typeface="Calibri" panose="020F0502020204030204" pitchFamily="34" charset="0"/>
              </a:rPr>
              <a:t>სააგენტოს </a:t>
            </a:r>
            <a:r>
              <a:rPr lang="ka-GE" spc="20" dirty="0">
                <a:latin typeface="Calibri" panose="020F0502020204030204" pitchFamily="34" charset="0"/>
                <a:cs typeface="Calibri" panose="020F0502020204030204" pitchFamily="34" charset="0"/>
              </a:rPr>
              <a:t>მხარდაჭერით ორგანიზაცია „საქართველოს ბავშვებთან“სააგენტო ახორციელებს პროექტს, რომლის მიზანია:</a:t>
            </a:r>
          </a:p>
          <a:p>
            <a:pPr marL="0" indent="0">
              <a:buNone/>
            </a:pPr>
            <a:endParaRPr lang="ka-GE" b="1" spc="2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a-GE" b="1" spc="20" dirty="0" smtClean="0">
                <a:latin typeface="Calibri" panose="020F0502020204030204" pitchFamily="34" charset="0"/>
                <a:cs typeface="Calibri" panose="020F0502020204030204" pitchFamily="34" charset="0"/>
              </a:rPr>
              <a:t>სახელმწიფო </a:t>
            </a:r>
            <a:r>
              <a:rPr lang="ka-GE" b="1" spc="20" dirty="0">
                <a:latin typeface="Calibri" panose="020F0502020204030204" pitchFamily="34" charset="0"/>
                <a:cs typeface="Calibri" panose="020F0502020204030204" pitchFamily="34" charset="0"/>
              </a:rPr>
              <a:t>ზრუნვაში მყოფი  ბავშვების, აღმზრდელების/მიმღები მშობლების  დახმარება  </a:t>
            </a:r>
            <a:r>
              <a:rPr lang="ka-GE" b="1" spc="20">
                <a:latin typeface="Calibri" panose="020F0502020204030204" pitchFamily="34" charset="0"/>
                <a:cs typeface="Calibri" panose="020F0502020204030204" pitchFamily="34" charset="0"/>
              </a:rPr>
              <a:t>ახალი </a:t>
            </a:r>
            <a:r>
              <a:rPr lang="ka-GE" b="1" spc="20" smtClean="0">
                <a:latin typeface="Calibri" panose="020F0502020204030204" pitchFamily="34" charset="0"/>
                <a:cs typeface="Calibri" panose="020F0502020204030204" pitchFamily="34" charset="0"/>
              </a:rPr>
              <a:t>კორონავირუსისგან </a:t>
            </a:r>
            <a:r>
              <a:rPr lang="ka-GE" b="1" spc="20" dirty="0">
                <a:latin typeface="Calibri" panose="020F0502020204030204" pitchFamily="34" charset="0"/>
                <a:cs typeface="Calibri" panose="020F0502020204030204" pitchFamily="34" charset="0"/>
              </a:rPr>
              <a:t>გამოწვეულ  სტრესთან გამკლავებაში;</a:t>
            </a:r>
          </a:p>
          <a:p>
            <a:pPr marL="0" indent="0">
              <a:buNone/>
            </a:pPr>
            <a:endParaRPr lang="ka-GE" spc="2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a-GE" spc="20" dirty="0" smtClean="0">
                <a:latin typeface="Calibri" panose="020F0502020204030204" pitchFamily="34" charset="0"/>
                <a:cs typeface="Calibri" panose="020F0502020204030204" pitchFamily="34" charset="0"/>
              </a:rPr>
              <a:t>პროექტით </a:t>
            </a:r>
            <a:r>
              <a:rPr lang="ka-GE" spc="20" dirty="0">
                <a:latin typeface="Calibri" panose="020F0502020204030204" pitchFamily="34" charset="0"/>
                <a:cs typeface="Calibri" panose="020F0502020204030204" pitchFamily="34" charset="0"/>
              </a:rPr>
              <a:t>გათვალისწინებული მომსახურება ამ ეტაპზე უკვე მიიღო  </a:t>
            </a:r>
            <a:r>
              <a:rPr lang="en-US" sz="4000" b="1" spc="2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1000</a:t>
            </a:r>
            <a:r>
              <a:rPr lang="ka-GE" spc="20" dirty="0" smtClean="0">
                <a:latin typeface="Calibri" panose="020F0502020204030204" pitchFamily="34" charset="0"/>
                <a:cs typeface="Calibri" panose="020F0502020204030204" pitchFamily="34" charset="0"/>
              </a:rPr>
              <a:t>-მა </a:t>
            </a:r>
            <a:r>
              <a:rPr lang="ka-GE" spc="20" dirty="0">
                <a:latin typeface="Calibri" panose="020F0502020204030204" pitchFamily="34" charset="0"/>
                <a:cs typeface="Calibri" panose="020F0502020204030204" pitchFamily="34" charset="0"/>
              </a:rPr>
              <a:t>პირმა</a:t>
            </a:r>
            <a:r>
              <a:rPr lang="ka-GE" spc="20" dirty="0" smtClean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pPr marL="0" indent="0">
              <a:buNone/>
            </a:pPr>
            <a:endParaRPr lang="ka-GE" spc="2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a-GE" spc="20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ka-GE" spc="2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ka-GE" spc="2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3300" spc="2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UNICEF</a:t>
            </a:r>
          </a:p>
          <a:p>
            <a:pPr marL="0" indent="0">
              <a:buNone/>
            </a:pPr>
            <a:endParaRPr lang="ka-GE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a-GE" dirty="0" smtClean="0">
                <a:latin typeface="Calibri" panose="020F0502020204030204" pitchFamily="34" charset="0"/>
                <a:cs typeface="Calibri" panose="020F0502020204030204" pitchFamily="34" charset="0"/>
              </a:rPr>
              <a:t>ორგანიზაციამ 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„ინიციატივა სოციალური ცვლილებებისთვის“ სააგენტოს მხარდაჭერით  ახორციელებს პროექტს: </a:t>
            </a:r>
          </a:p>
          <a:p>
            <a:pPr marL="0" indent="0">
              <a:buNone/>
            </a:pPr>
            <a:r>
              <a:rPr lang="ka-GE" b="1" dirty="0">
                <a:latin typeface="Calibri" panose="020F0502020204030204" pitchFamily="34" charset="0"/>
                <a:cs typeface="Calibri" panose="020F0502020204030204" pitchFamily="34" charset="0"/>
              </a:rPr>
              <a:t>სოციალურ მუშაკთა პროფესიული შესაძლებლობების გაძლიერება საგანგებო მდგომარეობის დროს მოქმედების დროს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r>
              <a:rPr lang="ka-GE" b="1" dirty="0">
                <a:latin typeface="Calibri" panose="020F0502020204030204" pitchFamily="34" charset="0"/>
                <a:cs typeface="Calibri" panose="020F0502020204030204" pitchFamily="34" charset="0"/>
              </a:rPr>
              <a:t>მიზანი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ძლიერი მხარეებისა და გამოწვევების იდენტიფიცირება; </a:t>
            </a:r>
          </a:p>
          <a:p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საუკეთესო პრაქტიკის გაზიარება; </a:t>
            </a:r>
          </a:p>
          <a:p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სუპერვიზიის განხორციელება; </a:t>
            </a:r>
          </a:p>
          <a:p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საგანგებო მდგომარეობისათვის სპეციალური სამუშაო ინსტრუქციების შემუშავება;</a:t>
            </a:r>
          </a:p>
          <a:p>
            <a:pPr marL="0" indent="0">
              <a:buNone/>
            </a:pPr>
            <a:r>
              <a:rPr lang="ka-GE" sz="29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9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 </a:t>
            </a:r>
            <a:r>
              <a:rPr lang="ka-GE" dirty="0" smtClean="0">
                <a:latin typeface="Calibri" panose="020F0502020204030204" pitchFamily="34" charset="0"/>
                <a:cs typeface="Calibri" panose="020F0502020204030204" pitchFamily="34" charset="0"/>
              </a:rPr>
              <a:t>სოციალური 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მუშაკი და უფროსი სოციალური </a:t>
            </a:r>
            <a:r>
              <a:rPr lang="ka-GE" dirty="0" smtClean="0">
                <a:latin typeface="Calibri" panose="020F0502020204030204" pitchFamily="34" charset="0"/>
                <a:cs typeface="Calibri" panose="020F0502020204030204" pitchFamily="34" charset="0"/>
              </a:rPr>
              <a:t>მუშაკი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ka-GE" dirty="0" smtClean="0">
                <a:latin typeface="Calibri" panose="020F0502020204030204" pitchFamily="34" charset="0"/>
                <a:cs typeface="Calibri" panose="020F0502020204030204" pitchFamily="34" charset="0"/>
              </a:rPr>
              <a:t>იყო </a:t>
            </a:r>
            <a:r>
              <a:rPr lang="ka-GE" dirty="0">
                <a:latin typeface="Calibri" panose="020F0502020204030204" pitchFamily="34" charset="0"/>
                <a:cs typeface="Calibri" panose="020F0502020204030204" pitchFamily="34" charset="0"/>
              </a:rPr>
              <a:t>ჩართული პროექტის მიმდინარეობაში;</a:t>
            </a:r>
          </a:p>
          <a:p>
            <a:endParaRPr lang="en-US" dirty="0"/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595" y="393127"/>
            <a:ext cx="1323975" cy="11903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767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4984" y="365125"/>
            <a:ext cx="9658815" cy="1325563"/>
          </a:xfrm>
        </p:spPr>
        <p:txBody>
          <a:bodyPr>
            <a:normAutofit/>
          </a:bodyPr>
          <a:lstStyle/>
          <a:p>
            <a:r>
              <a:rPr lang="ka-GE" sz="2800" dirty="0">
                <a:solidFill>
                  <a:schemeClr val="accent1">
                    <a:lumMod val="75000"/>
                  </a:schemeClr>
                </a:solidFill>
              </a:rPr>
              <a:t>სააგენტოში მიმდინარე და დაგეგმილი ღონისძიებები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WORLD VISION</a:t>
            </a:r>
          </a:p>
          <a:p>
            <a:pPr marL="0" indent="0" algn="just">
              <a:buNone/>
            </a:pPr>
            <a:r>
              <a:rPr lang="ka-GE" sz="1800" dirty="0" smtClean="0"/>
              <a:t>სააგენტოს მხარდაჭერით, ორგანიზაცია „</a:t>
            </a:r>
            <a:r>
              <a:rPr lang="en-US" sz="1800" dirty="0" smtClean="0"/>
              <a:t>WORLD VISION</a:t>
            </a:r>
            <a:r>
              <a:rPr lang="ka-GE" sz="1800" dirty="0" smtClean="0"/>
              <a:t>“ </a:t>
            </a:r>
            <a:r>
              <a:rPr lang="ka-GE" sz="1800" smtClean="0"/>
              <a:t>ახორციელებს </a:t>
            </a:r>
            <a:r>
              <a:rPr lang="ka-GE" sz="1800" smtClean="0"/>
              <a:t>პროექტს</a:t>
            </a:r>
            <a:endParaRPr lang="ka-GE" sz="1800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ka-GE" sz="1600" dirty="0" smtClean="0">
                <a:solidFill>
                  <a:srgbClr val="0070C0"/>
                </a:solidFill>
              </a:rPr>
              <a:t>სააგენტოში დასაქმებული სოციალური მუშაკების მხარდაჭერა/სამიზნე ჯგუფებთან კომუნიკაციის დამყარების </a:t>
            </a:r>
            <a:r>
              <a:rPr lang="ka-GE" sz="1600" smtClean="0">
                <a:solidFill>
                  <a:srgbClr val="0070C0"/>
                </a:solidFill>
              </a:rPr>
              <a:t>უნარების </a:t>
            </a:r>
            <a:r>
              <a:rPr lang="ka-GE" sz="1600" smtClean="0">
                <a:solidFill>
                  <a:srgbClr val="0070C0"/>
                </a:solidFill>
              </a:rPr>
              <a:t>გაუმჯობესება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ka-GE" sz="1600" smtClean="0">
                <a:solidFill>
                  <a:srgbClr val="0070C0"/>
                </a:solidFill>
              </a:rPr>
              <a:t>მიმღები მშობლების გადამზადება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ka-GE" sz="1600" smtClean="0">
                <a:solidFill>
                  <a:srgbClr val="0070C0"/>
                </a:solidFill>
              </a:rPr>
              <a:t>მინდობითი აღზრდის სტანდარტების გადახედვა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ka-GE" sz="1600" smtClean="0">
                <a:solidFill>
                  <a:srgbClr val="0070C0"/>
                </a:solidFill>
              </a:rPr>
              <a:t>ადგილობრივ მუნიციპალიტეტებთან თანამშრომლობის დოკუმენტის შექმნა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ka-GE" sz="1600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ka-GE" sz="1800" dirty="0">
                <a:solidFill>
                  <a:srgbClr val="0070C0"/>
                </a:solidFill>
              </a:rPr>
              <a:t/>
            </a:r>
            <a:br>
              <a:rPr lang="ka-GE" sz="1800" dirty="0">
                <a:solidFill>
                  <a:srgbClr val="0070C0"/>
                </a:solidFill>
              </a:rPr>
            </a:br>
            <a:endParaRPr lang="en-US" sz="1800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pc="2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UNICEF</a:t>
            </a:r>
          </a:p>
          <a:p>
            <a:pPr algn="just"/>
            <a:r>
              <a:rPr lang="ka-GE" sz="1800" spc="20" dirty="0">
                <a:latin typeface="Calibri" panose="020F0502020204030204" pitchFamily="34" charset="0"/>
                <a:cs typeface="Calibri" panose="020F0502020204030204" pitchFamily="34" charset="0"/>
              </a:rPr>
              <a:t>სააგენტოს მხარდაჭერით ორგანიზაცია „</a:t>
            </a:r>
            <a:r>
              <a:rPr lang="ka-GE" sz="1800" spc="20">
                <a:latin typeface="Calibri" panose="020F0502020204030204" pitchFamily="34" charset="0"/>
                <a:cs typeface="Calibri" panose="020F0502020204030204" pitchFamily="34" charset="0"/>
              </a:rPr>
              <a:t>საქართველოს </a:t>
            </a:r>
            <a:r>
              <a:rPr lang="ka-GE" sz="1800" spc="20" smtClean="0">
                <a:latin typeface="Calibri" panose="020F0502020204030204" pitchFamily="34" charset="0"/>
                <a:cs typeface="Calibri" panose="020F0502020204030204" pitchFamily="34" charset="0"/>
              </a:rPr>
              <a:t>ბავშვები“ახორციელებს </a:t>
            </a:r>
            <a:r>
              <a:rPr lang="ka-GE" sz="1800" spc="20" dirty="0">
                <a:latin typeface="Calibri" panose="020F0502020204030204" pitchFamily="34" charset="0"/>
                <a:cs typeface="Calibri" panose="020F0502020204030204" pitchFamily="34" charset="0"/>
              </a:rPr>
              <a:t>პროექტს, რომლის მიზანია</a:t>
            </a:r>
            <a:r>
              <a:rPr lang="ka-GE" sz="1800" spc="20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i="1" spc="2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სააგენტოში დასაქმებული </a:t>
            </a:r>
            <a:r>
              <a:rPr lang="ka-GE" sz="1600" i="1" spc="2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ფსიქოლოგების </a:t>
            </a:r>
            <a:r>
              <a:rPr lang="ka-GE" sz="1600" i="1" spc="2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გაძლიერება</a:t>
            </a:r>
            <a:endParaRPr lang="ka-GE" sz="1600" i="1" spc="20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i="1" spc="2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მონაწილეობა მიიღო სააგენტოსა და მცირე საოჯახო ტიპის სახლების </a:t>
            </a:r>
            <a:r>
              <a:rPr lang="ka-GE" sz="1600" i="1" spc="2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ყველა </a:t>
            </a:r>
            <a:r>
              <a:rPr lang="ka-GE" sz="1600" i="1" spc="2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ფსიქოლოგმა </a:t>
            </a:r>
            <a:endParaRPr lang="ka-GE" sz="1600" i="1" spc="2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190"/>
            <a:ext cx="1323975" cy="119034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ounded Rectangle 5"/>
          <p:cNvSpPr/>
          <p:nvPr/>
        </p:nvSpPr>
        <p:spPr>
          <a:xfrm>
            <a:off x="6319954" y="4583575"/>
            <a:ext cx="4886092" cy="1247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a-GE" sz="1400" i="1" dirty="0">
                <a:solidFill>
                  <a:schemeClr val="bg1"/>
                </a:solidFill>
              </a:rPr>
              <a:t>ამ ეტაპზე დაგეგმილია და მიმდინარეობს მუშაობა სააგენტოში დასაქმებული ფსიქოლოგების ფუნქციების დაკორექტირება/დაზუსტებასა და შექმნაზე</a:t>
            </a:r>
            <a:r>
              <a:rPr lang="ka-GE" i="1" dirty="0">
                <a:solidFill>
                  <a:schemeClr val="bg1"/>
                </a:solidFill>
              </a:rPr>
              <a:t>; </a:t>
            </a:r>
            <a:endParaRPr lang="en-US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73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1170" y="365125"/>
            <a:ext cx="9792629" cy="1325563"/>
          </a:xfrm>
        </p:spPr>
        <p:txBody>
          <a:bodyPr>
            <a:normAutofit/>
          </a:bodyPr>
          <a:lstStyle/>
          <a:p>
            <a:pPr algn="ctr"/>
            <a:r>
              <a:rPr lang="ka-GE" sz="2000" dirty="0" smtClean="0">
                <a:solidFill>
                  <a:schemeClr val="accent1">
                    <a:lumMod val="50000"/>
                  </a:schemeClr>
                </a:solidFill>
              </a:rPr>
              <a:t>საააგენტოს მიერ განხორციელებული აქტივობები საქართველოს კანონის -  „ბავშვის უფლებათა კოდექსის“ იმპლემენტაციასთან დაკავშირებით </a:t>
            </a:r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/>
          <a:lstStyle/>
          <a:p>
            <a:pPr marL="0" indent="0">
              <a:buNone/>
            </a:pPr>
            <a:r>
              <a:rPr lang="en-US" spc="2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UNICEF</a:t>
            </a:r>
          </a:p>
          <a:p>
            <a:pPr algn="just"/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სააგენტოს მხარდაჭერით ორგანიზაცია „საქართველოს სოციალურ მუშაკთა ასოციაცია“ ახორციელებს პროექტს, რომელიც დაკავშირებულია ბავშვის უფლებათა კოდექსის </a:t>
            </a:r>
            <a:r>
              <a:rPr lang="ka-GE" sz="1600" b="1" i="1" dirty="0" smtClean="0">
                <a:solidFill>
                  <a:schemeClr val="accent1">
                    <a:lumMod val="75000"/>
                  </a:schemeClr>
                </a:solidFill>
              </a:rPr>
              <a:t>#26 მუხლის </a:t>
            </a:r>
            <a:r>
              <a:rPr lang="ka-GE" sz="1600" b="1" dirty="0" smtClean="0">
                <a:solidFill>
                  <a:schemeClr val="accent1">
                    <a:lumMod val="75000"/>
                  </a:schemeClr>
                </a:solidFill>
              </a:rPr>
              <a:t>ბავშვის მშობლებისაგან განცალკევების პროცედურის აღსრულების მექანიზმის დანერგვა/აღსრულების </a:t>
            </a:r>
            <a:r>
              <a:rPr lang="ka-GE" sz="1600" b="1" smtClean="0">
                <a:solidFill>
                  <a:schemeClr val="accent1">
                    <a:lumMod val="75000"/>
                  </a:schemeClr>
                </a:solidFill>
              </a:rPr>
              <a:t>პროცესთან </a:t>
            </a:r>
            <a:endParaRPr lang="ka-GE" sz="16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ka-GE" sz="16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ka-GE" sz="1600" i="1" dirty="0" smtClean="0">
                <a:solidFill>
                  <a:schemeClr val="accent1">
                    <a:lumMod val="75000"/>
                  </a:schemeClr>
                </a:solidFill>
              </a:rPr>
              <a:t>გაიმართა ინტერსექტორული შეხვედრები ყველა ჩართულ უწყებასთან, მათ შორის საქართველოს შინაგან საქმეთა სამინისტრო </a:t>
            </a:r>
            <a:r>
              <a:rPr lang="ka-GE" sz="1600" i="1" smtClean="0">
                <a:solidFill>
                  <a:schemeClr val="accent1">
                    <a:lumMod val="75000"/>
                  </a:schemeClr>
                </a:solidFill>
              </a:rPr>
              <a:t>და </a:t>
            </a:r>
            <a:r>
              <a:rPr lang="ka-GE" sz="1600" i="1" smtClean="0">
                <a:solidFill>
                  <a:schemeClr val="accent1">
                    <a:lumMod val="75000"/>
                  </a:schemeClr>
                </a:solidFill>
              </a:rPr>
              <a:t>სასამართლო</a:t>
            </a:r>
            <a:endParaRPr lang="ka-GE" sz="16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ka-GE" sz="1600" i="1" dirty="0" smtClean="0">
                <a:solidFill>
                  <a:schemeClr val="accent1">
                    <a:lumMod val="75000"/>
                  </a:schemeClr>
                </a:solidFill>
              </a:rPr>
              <a:t>შეიქმნა </a:t>
            </a:r>
            <a:r>
              <a:rPr lang="ka-GE" sz="1600" i="1" smtClean="0">
                <a:solidFill>
                  <a:schemeClr val="accent1">
                    <a:lumMod val="75000"/>
                  </a:schemeClr>
                </a:solidFill>
              </a:rPr>
              <a:t>სახელმძღვანელო </a:t>
            </a:r>
            <a:r>
              <a:rPr lang="ka-GE" sz="1600" i="1" smtClean="0">
                <a:solidFill>
                  <a:schemeClr val="accent1">
                    <a:lumMod val="75000"/>
                  </a:schemeClr>
                </a:solidFill>
              </a:rPr>
              <a:t>დოკუმენტი</a:t>
            </a:r>
            <a:endParaRPr lang="ka-GE" sz="16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ka-GE" sz="1600" i="1" dirty="0" smtClean="0">
                <a:solidFill>
                  <a:schemeClr val="accent1">
                    <a:lumMod val="75000"/>
                  </a:schemeClr>
                </a:solidFill>
              </a:rPr>
              <a:t>სააგენტოს დირექტორის ბრძანებით დამტკიცდა მკაფიო ინსტრუქცია და ფორმები, რომელიც 2021 წლის 20 იანვრიდან </a:t>
            </a:r>
            <a:r>
              <a:rPr lang="ka-GE" sz="1600" i="1" smtClean="0">
                <a:solidFill>
                  <a:schemeClr val="accent1">
                    <a:lumMod val="75000"/>
                  </a:schemeClr>
                </a:solidFill>
              </a:rPr>
              <a:t>შევიდა </a:t>
            </a:r>
            <a:r>
              <a:rPr lang="ka-GE" sz="1600" i="1" smtClean="0">
                <a:solidFill>
                  <a:schemeClr val="accent1">
                    <a:lumMod val="75000"/>
                  </a:schemeClr>
                </a:solidFill>
              </a:rPr>
              <a:t>ძალაში  </a:t>
            </a:r>
            <a:endParaRPr lang="ka-GE" sz="16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ka-GE" sz="1600" i="1" dirty="0" smtClean="0">
                <a:solidFill>
                  <a:schemeClr val="accent1">
                    <a:lumMod val="75000"/>
                  </a:schemeClr>
                </a:solidFill>
              </a:rPr>
              <a:t>ამ ეტაპზე გადამზადდა სააგენტოში დასაქმებული 80 სოციალური მუშაკი, ყველა უფროსი სოციალური მუშაკი; </a:t>
            </a:r>
            <a:r>
              <a:rPr lang="ka-GE" sz="1600" i="1" smtClean="0">
                <a:solidFill>
                  <a:schemeClr val="accent1">
                    <a:lumMod val="75000"/>
                  </a:schemeClr>
                </a:solidFill>
              </a:rPr>
              <a:t>15 </a:t>
            </a:r>
            <a:r>
              <a:rPr lang="ka-GE" sz="1600" i="1" smtClean="0">
                <a:solidFill>
                  <a:schemeClr val="accent1">
                    <a:lumMod val="75000"/>
                  </a:schemeClr>
                </a:solidFill>
              </a:rPr>
              <a:t>იურისტი</a:t>
            </a:r>
            <a:endParaRPr lang="ka-GE" sz="16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ka-GE" sz="1600" i="1" dirty="0" smtClean="0">
                <a:solidFill>
                  <a:schemeClr val="accent1">
                    <a:lumMod val="75000"/>
                  </a:schemeClr>
                </a:solidFill>
              </a:rPr>
              <a:t>აღნიშნული პროცესი საპილოტეა 2021 წლის 01 მაისამდე, ამ პერიოდში გამოკვეთილი ხარვეზებისა და საჭიროებების შესაბამისად  მოხდება პროცედურის გადახედვა </a:t>
            </a:r>
            <a:r>
              <a:rPr lang="ka-GE" sz="1600" i="1" smtClean="0">
                <a:solidFill>
                  <a:schemeClr val="accent1">
                    <a:lumMod val="75000"/>
                  </a:schemeClr>
                </a:solidFill>
              </a:rPr>
              <a:t>და </a:t>
            </a:r>
            <a:r>
              <a:rPr lang="ka-GE" sz="1600" i="1" smtClean="0">
                <a:solidFill>
                  <a:schemeClr val="accent1">
                    <a:lumMod val="75000"/>
                  </a:schemeClr>
                </a:solidFill>
              </a:rPr>
              <a:t>გასრულყოფილება</a:t>
            </a:r>
            <a:endParaRPr lang="ka-GE" sz="16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v"/>
            </a:pPr>
            <a:endParaRPr lang="ka-GE" sz="1600" b="1" i="1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Picture 3" descr="cid:WC20200422110531.63A7B1@moh.gov.ge">
            <a:extLst>
              <a:ext uri="{FF2B5EF4-FFF2-40B4-BE49-F238E27FC236}">
                <a16:creationId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" y="173097"/>
            <a:ext cx="1323975" cy="11903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998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3044" y="365125"/>
            <a:ext cx="9580756" cy="998319"/>
          </a:xfrm>
        </p:spPr>
        <p:txBody>
          <a:bodyPr>
            <a:normAutofit/>
          </a:bodyPr>
          <a:lstStyle/>
          <a:p>
            <a:pPr algn="ctr"/>
            <a:r>
              <a:rPr lang="ka-GE" sz="3200" dirty="0" smtClean="0">
                <a:solidFill>
                  <a:schemeClr val="accent1">
                    <a:lumMod val="75000"/>
                  </a:schemeClr>
                </a:solidFill>
              </a:rPr>
              <a:t>სააგენტოში მიმდინარე აქტივობები </a:t>
            </a:r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7159" y="1825626"/>
            <a:ext cx="5208608" cy="4702496"/>
          </a:xfrm>
          <a:solidFill>
            <a:schemeClr val="accent1">
              <a:lumMod val="20000"/>
              <a:lumOff val="80000"/>
            </a:schemeClr>
          </a:solidFill>
          <a:effectLst>
            <a:innerShdw blurRad="63500" dist="50800">
              <a:prstClr val="black">
                <a:alpha val="50000"/>
              </a:prstClr>
            </a:innerShdw>
          </a:effectLst>
        </p:spPr>
        <p:txBody>
          <a:bodyPr>
            <a:normAutofit fontScale="85000" lnSpcReduction="20000"/>
          </a:bodyPr>
          <a:lstStyle/>
          <a:p>
            <a:r>
              <a:rPr lang="en-US" spc="2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UNICEF</a:t>
            </a:r>
          </a:p>
          <a:p>
            <a:pPr marL="0" indent="0" algn="just">
              <a:buNone/>
            </a:pPr>
            <a:r>
              <a:rPr lang="ka-GE" sz="1900" i="1" dirty="0">
                <a:solidFill>
                  <a:srgbClr val="002060"/>
                </a:solidFill>
              </a:rPr>
              <a:t>ორგანიზაცია „საქართველოს სოციალურ მუშაკთა ასოციაცია, სააგენტოს მხარდაჭერით ახორციელებს პროექტს, რომლის მიზანიცაა შემთხვევის მართვის </a:t>
            </a:r>
            <a:r>
              <a:rPr lang="ka-GE" sz="1900" i="1">
                <a:solidFill>
                  <a:srgbClr val="002060"/>
                </a:solidFill>
              </a:rPr>
              <a:t>მექანიზმის </a:t>
            </a:r>
            <a:r>
              <a:rPr lang="ka-GE" sz="1900" i="1" smtClean="0">
                <a:solidFill>
                  <a:srgbClr val="002060"/>
                </a:solidFill>
              </a:rPr>
              <a:t>დახვეწა/განვითარება </a:t>
            </a:r>
            <a:endParaRPr lang="ka-GE" sz="1900" i="1" dirty="0">
              <a:solidFill>
                <a:srgbClr val="002060"/>
              </a:solidFill>
            </a:endParaRPr>
          </a:p>
          <a:p>
            <a:pPr algn="just"/>
            <a:r>
              <a:rPr lang="ka-GE" sz="1900" i="1" dirty="0">
                <a:solidFill>
                  <a:srgbClr val="002060"/>
                </a:solidFill>
              </a:rPr>
              <a:t>შემუშავების </a:t>
            </a:r>
            <a:r>
              <a:rPr lang="ka-GE" sz="1900" i="1">
                <a:solidFill>
                  <a:srgbClr val="002060"/>
                </a:solidFill>
              </a:rPr>
              <a:t>პროცესშია </a:t>
            </a:r>
            <a:r>
              <a:rPr lang="ka-GE" sz="1900" i="1" smtClean="0">
                <a:solidFill>
                  <a:srgbClr val="002060"/>
                </a:solidFill>
              </a:rPr>
              <a:t>შემთხვევის </a:t>
            </a:r>
            <a:r>
              <a:rPr lang="ka-GE" sz="1900" i="1" dirty="0">
                <a:solidFill>
                  <a:srgbClr val="002060"/>
                </a:solidFill>
              </a:rPr>
              <a:t>მართვის სახელმძღვანელო დოკუმენტი; შემუშავდება შემთხვევის </a:t>
            </a:r>
            <a:r>
              <a:rPr lang="ka-GE" sz="1900" i="1">
                <a:solidFill>
                  <a:srgbClr val="002060"/>
                </a:solidFill>
              </a:rPr>
              <a:t>მართვის ჩარჩო</a:t>
            </a:r>
            <a:endParaRPr lang="ka-GE" sz="1900" i="1" dirty="0">
              <a:solidFill>
                <a:srgbClr val="002060"/>
              </a:solidFill>
            </a:endParaRPr>
          </a:p>
          <a:p>
            <a:pPr algn="just"/>
            <a:r>
              <a:rPr lang="ka-GE" sz="1900" i="1" dirty="0">
                <a:solidFill>
                  <a:srgbClr val="002060"/>
                </a:solidFill>
              </a:rPr>
              <a:t>აქტიური მუშაობა მიმდინარეობს </a:t>
            </a:r>
            <a:r>
              <a:rPr lang="en-US" sz="1900" i="1" dirty="0">
                <a:solidFill>
                  <a:srgbClr val="002060"/>
                </a:solidFill>
              </a:rPr>
              <a:t>staff </a:t>
            </a:r>
            <a:r>
              <a:rPr lang="en-US" sz="1900" i="1" dirty="0" err="1">
                <a:solidFill>
                  <a:srgbClr val="002060"/>
                </a:solidFill>
              </a:rPr>
              <a:t>managment</a:t>
            </a:r>
            <a:r>
              <a:rPr lang="en-US" sz="1900" i="1" dirty="0">
                <a:solidFill>
                  <a:srgbClr val="002060"/>
                </a:solidFill>
              </a:rPr>
              <a:t>-</a:t>
            </a:r>
            <a:r>
              <a:rPr lang="ka-GE" sz="1900" i="1" dirty="0">
                <a:solidFill>
                  <a:srgbClr val="002060"/>
                </a:solidFill>
              </a:rPr>
              <a:t>ისა და სამუშაო დატვირთვის </a:t>
            </a:r>
            <a:r>
              <a:rPr lang="ka-GE" sz="1900" i="1">
                <a:solidFill>
                  <a:srgbClr val="002060"/>
                </a:solidFill>
              </a:rPr>
              <a:t>(</a:t>
            </a:r>
            <a:r>
              <a:rPr lang="en-US" sz="1900" i="1" smtClean="0">
                <a:solidFill>
                  <a:srgbClr val="002060"/>
                </a:solidFill>
              </a:rPr>
              <a:t>workload</a:t>
            </a:r>
            <a:r>
              <a:rPr lang="en-US" sz="1900" i="1" dirty="0">
                <a:solidFill>
                  <a:srgbClr val="002060"/>
                </a:solidFill>
              </a:rPr>
              <a:t>)</a:t>
            </a:r>
            <a:r>
              <a:rPr lang="ka-GE" sz="1900" i="1" dirty="0">
                <a:solidFill>
                  <a:srgbClr val="002060"/>
                </a:solidFill>
              </a:rPr>
              <a:t> სისტემის </a:t>
            </a:r>
            <a:r>
              <a:rPr lang="ka-GE" sz="1900" i="1">
                <a:solidFill>
                  <a:srgbClr val="002060"/>
                </a:solidFill>
              </a:rPr>
              <a:t>გაუმჯობესების მიზნით</a:t>
            </a:r>
            <a:endParaRPr lang="ka-GE" sz="1900" i="1" dirty="0">
              <a:solidFill>
                <a:srgbClr val="002060"/>
              </a:solidFill>
            </a:endParaRPr>
          </a:p>
          <a:p>
            <a:pPr algn="just"/>
            <a:r>
              <a:rPr lang="ka-GE" sz="1900" i="1" dirty="0">
                <a:solidFill>
                  <a:srgbClr val="002060"/>
                </a:solidFill>
              </a:rPr>
              <a:t>მეურვეობა-მზრუნველობის რეგიონული საბჭოების </a:t>
            </a:r>
            <a:r>
              <a:rPr lang="ka-GE" sz="1900" i="1" dirty="0">
                <a:solidFill>
                  <a:srgbClr val="002060"/>
                </a:solidFill>
              </a:rPr>
              <a:t>ფ</a:t>
            </a:r>
            <a:r>
              <a:rPr lang="ka-GE" sz="1900" i="1" dirty="0">
                <a:solidFill>
                  <a:srgbClr val="002060"/>
                </a:solidFill>
              </a:rPr>
              <a:t>უნქციურ  </a:t>
            </a:r>
            <a:r>
              <a:rPr lang="ka-GE" sz="1900" i="1">
                <a:solidFill>
                  <a:srgbClr val="002060"/>
                </a:solidFill>
              </a:rPr>
              <a:t>ნაწილთან დაკავშირებით</a:t>
            </a:r>
            <a:endParaRPr lang="ka-GE" sz="1900" i="1" dirty="0">
              <a:solidFill>
                <a:srgbClr val="002060"/>
              </a:solidFill>
            </a:endParaRPr>
          </a:p>
          <a:p>
            <a:pPr algn="just"/>
            <a:r>
              <a:rPr lang="ka-GE" sz="1900" i="1" dirty="0">
                <a:solidFill>
                  <a:srgbClr val="002060"/>
                </a:solidFill>
              </a:rPr>
              <a:t>იგეგმება სისტემის შიგნით </a:t>
            </a:r>
            <a:r>
              <a:rPr lang="ka-GE" sz="1900" i="1">
                <a:solidFill>
                  <a:srgbClr val="002060"/>
                </a:solidFill>
              </a:rPr>
              <a:t>მულტიგუნდების -ექსპერტთა ჯგუფების ჩამოყალიბება</a:t>
            </a:r>
            <a:endParaRPr lang="ka-GE" sz="1900" i="1" dirty="0">
              <a:solidFill>
                <a:srgbClr val="002060"/>
              </a:solidFill>
            </a:endParaRPr>
          </a:p>
          <a:p>
            <a:pPr algn="just"/>
            <a:r>
              <a:rPr lang="ka-GE" sz="1900" i="1" dirty="0">
                <a:solidFill>
                  <a:srgbClr val="002060"/>
                </a:solidFill>
              </a:rPr>
              <a:t>ინტერსექტორული (მულტისექტორული) თანამშრომლობის </a:t>
            </a:r>
            <a:r>
              <a:rPr lang="ka-GE" sz="1900" i="1">
                <a:solidFill>
                  <a:srgbClr val="002060"/>
                </a:solidFill>
              </a:rPr>
              <a:t>მექანიზმის დანერგვა/გაუმჯობესება</a:t>
            </a:r>
            <a:endParaRPr lang="ka-GE" sz="1900" i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ka-GE" sz="1900" i="1" dirty="0">
                <a:solidFill>
                  <a:srgbClr val="002060"/>
                </a:solidFill>
              </a:rPr>
              <a:t> 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ka-GE" sz="18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ka-GE" sz="18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ka-GE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i="1" dirty="0">
              <a:solidFill>
                <a:srgbClr val="0070C0"/>
              </a:solidFill>
            </a:endParaRPr>
          </a:p>
        </p:txBody>
      </p:sp>
      <p:pic>
        <p:nvPicPr>
          <p:cNvPr id="5" name="Picture 4" descr="cid:WC20200422110531.63A7B1@moh.gov.ge">
            <a:extLst>
              <a:ext uri="{FF2B5EF4-FFF2-40B4-BE49-F238E27FC236}">
                <a16:creationId xmlns:a16="http://schemas.microsoft.com/office/drawing/2014/main" id="{2AB952F8-F5BE-4845-9800-C215E9A2692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" y="173097"/>
            <a:ext cx="1323975" cy="119034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255834" y="1825625"/>
            <a:ext cx="5250365" cy="4702497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ka-GE" i="1" smtClean="0">
              <a:solidFill>
                <a:srgbClr val="002060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400" spc="2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UNICEF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ka-GE" sz="2000" i="1">
                <a:solidFill>
                  <a:srgbClr val="4472C4">
                    <a:lumMod val="50000"/>
                  </a:srgbClr>
                </a:solidFill>
              </a:rPr>
              <a:t>შემთხვევის მართვის დოკუმენტის შექმნის შემდგომ დაგეგმილია: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ka-GE" i="1">
              <a:solidFill>
                <a:srgbClr val="002060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a-GE" i="1" smtClean="0">
                <a:solidFill>
                  <a:srgbClr val="002060"/>
                </a:solidFill>
              </a:rPr>
              <a:t>სამუშაო მოდულების შექმნა სხვადასხვა მიმართულებით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a-GE" i="1" smtClean="0">
                <a:solidFill>
                  <a:srgbClr val="002060"/>
                </a:solidFill>
              </a:rPr>
              <a:t>მკაფიო ინსტრუქციების გაწერა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a-GE" i="1" smtClean="0">
                <a:solidFill>
                  <a:srgbClr val="002060"/>
                </a:solidFill>
              </a:rPr>
              <a:t> სუპერვიზიის მექანიზმის დახვეწა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a-GE" i="1" smtClean="0">
                <a:solidFill>
                  <a:srgbClr val="002060"/>
                </a:solidFill>
              </a:rPr>
              <a:t>სოციალური მუშაკებისა და უფროსი სოციალური მუშაკების გადამზადება</a:t>
            </a:r>
            <a:endParaRPr lang="ka-GE" smtClean="0">
              <a:solidFill>
                <a:srgbClr val="002060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ka-GE" smtClean="0">
              <a:solidFill>
                <a:srgbClr val="002060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309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1327</TotalTime>
  <Words>1300</Words>
  <Application>Microsoft Office PowerPoint</Application>
  <PresentationFormat>Widescreen</PresentationFormat>
  <Paragraphs>222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Sylfaen</vt:lpstr>
      <vt:lpstr>Wingdings</vt:lpstr>
      <vt:lpstr>Office Theme</vt:lpstr>
      <vt:lpstr>2020 წლის თებერვლიდან - დღემდე სააგენტოს მიერ განხორციელებული საქმიანობა, დაგეგმილი აქტივობები, საჭიროებები და გამოწვევები</vt:lpstr>
      <vt:lpstr>სახელმწიფო ზრუნვისა და ტრეფიკინგის მსხვერპლთა, დაზარალებულთა დახმარების სააგენტოს საქმიანობა </vt:lpstr>
      <vt:lpstr>კადრების მატებასთან დაკავშირებული საკითხები</vt:lpstr>
      <vt:lpstr>ადმინისტრაციული საკითხები და მასთან დაკავშირებული გამოწვევები</vt:lpstr>
      <vt:lpstr>სააგენტოში განხორციელებული რეორგანიზაცია/თბილისის სამსახურის  სპეციალიზაცია</vt:lpstr>
      <vt:lpstr>სააგენტოში მიმდინარე ღონისძიებები </vt:lpstr>
      <vt:lpstr>სააგენტოში მიმდინარე და დაგეგმილი ღონისძიებები </vt:lpstr>
      <vt:lpstr>საააგენტოს მიერ განხორციელებული აქტივობები საქართველოს კანონის -  „ბავშვის უფლებათა კოდექსის“ იმპლემენტაციასთან დაკავშირებით </vt:lpstr>
      <vt:lpstr>სააგენტოში მიმდინარე აქტივობები </vt:lpstr>
      <vt:lpstr>სააგენტოში ამ ეტაპზე მიმდინარე აქტივობები </vt:lpstr>
      <vt:lpstr>სააგენტოში ამ ეტაპზე მიმდინარე აქტივობები </vt:lpstr>
      <vt:lpstr>სააგენტოში ამ ეტაპზე მიმდინარე აქტივობები </vt:lpstr>
      <vt:lpstr>ბავშვთა დახმარების ცხელ ხაზი 111</vt:lpstr>
      <vt:lpstr>სააგენტოში ამ ეტაპზე მიმდინარე აქტივობები </vt:lpstr>
      <vt:lpstr>სააგენტოში ამ ეტაპზე მიმდინარე აქტივობები დაგეგმილი პროექტები </vt:lpstr>
      <vt:lpstr>სააგენტოში დაგეგმილი პროექტები</vt:lpstr>
      <vt:lpstr>სააგენტოში ამ ეტაპზე მიმდინარე აქტივობები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სააგენტოს მიერ განხორციელებული საქმიანობა ბოლო ერთი, დაგეგმილი აქტივობები, საჭიროებები და გამოწვევები</dc:title>
  <dc:creator>Zurabi</dc:creator>
  <cp:lastModifiedBy>Meri</cp:lastModifiedBy>
  <cp:revision>66</cp:revision>
  <dcterms:created xsi:type="dcterms:W3CDTF">2021-02-07T19:02:14Z</dcterms:created>
  <dcterms:modified xsi:type="dcterms:W3CDTF">2021-02-08T17:50:42Z</dcterms:modified>
</cp:coreProperties>
</file>